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9"/>
  </p:notesMasterIdLst>
  <p:sldIdLst>
    <p:sldId id="288" r:id="rId2"/>
    <p:sldId id="326" r:id="rId3"/>
    <p:sldId id="328" r:id="rId4"/>
    <p:sldId id="325" r:id="rId5"/>
    <p:sldId id="322" r:id="rId6"/>
    <p:sldId id="329" r:id="rId7"/>
    <p:sldId id="31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69966" autoAdjust="0"/>
  </p:normalViewPr>
  <p:slideViewPr>
    <p:cSldViewPr snapToGrid="0">
      <p:cViewPr varScale="1">
        <p:scale>
          <a:sx n="79" d="100"/>
          <a:sy n="79" d="100"/>
        </p:scale>
        <p:origin x="14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8ABCC-3C0A-4FA8-B25B-2DB3DF1F01FB}" type="datetimeFigureOut">
              <a:rPr lang="it-IT" smtClean="0"/>
              <a:t>22/10/2019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40ABE-6681-42CA-9ECC-A904529752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6451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40ABE-6681-42CA-9ECC-A904529752D9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8766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40ABE-6681-42CA-9ECC-A904529752D9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893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40ABE-6681-42CA-9ECC-A904529752D9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1874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40ABE-6681-42CA-9ECC-A904529752D9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7430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40ABE-6681-42CA-9ECC-A904529752D9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7044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65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766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93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625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21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367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911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587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978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6415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058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0236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025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585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7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06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910" y="0"/>
            <a:ext cx="7028678" cy="68580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l="21134" r="2542" b="1390"/>
          <a:stretch/>
        </p:blipFill>
        <p:spPr>
          <a:xfrm>
            <a:off x="-29125" y="3221763"/>
            <a:ext cx="5463632" cy="363623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4385" y="0"/>
            <a:ext cx="11908857" cy="1179290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«Consorzio pescatori lagunari di Ischitella»: buone pratiche sostenibili nella laguna di Varano – FLAG/GAL Gargano</a:t>
            </a:r>
            <a:endParaRPr lang="it-IT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28187" y="1140445"/>
            <a:ext cx="53317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Anno di costituzione 2012: Riunisce tre cooperative per un totale di 23 soci di piccola pesca artigianale, e 5 donne occupate.</a:t>
            </a:r>
          </a:p>
          <a:p>
            <a:r>
              <a:rPr lang="it-IT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Attività: </a:t>
            </a:r>
            <a:r>
              <a:rPr lang="it-IT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it-IT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OLLUSCHICOLTURA</a:t>
            </a:r>
          </a:p>
          <a:p>
            <a:r>
              <a:rPr lang="it-IT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it-IT" sz="2000" dirty="0" smtClean="0"/>
          </a:p>
        </p:txBody>
      </p:sp>
      <p:sp>
        <p:nvSpPr>
          <p:cNvPr id="5" name="Ovale 4"/>
          <p:cNvSpPr/>
          <p:nvPr/>
        </p:nvSpPr>
        <p:spPr>
          <a:xfrm>
            <a:off x="2892395" y="3848470"/>
            <a:ext cx="449647" cy="477079"/>
          </a:xfrm>
          <a:prstGeom prst="ellipse">
            <a:avLst/>
          </a:prstGeom>
          <a:solidFill>
            <a:srgbClr val="FFFF00">
              <a:alpha val="42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6="http://schemas.microsoft.com/office/drawing/2014/main" xmlns:w16se="http://schemas.microsoft.com/office/word/2015/wordml/symex" xmlns:w16cid="http://schemas.microsoft.com/office/word/2016/wordml/cid" xmlns:w="http://schemas.openxmlformats.org/wordprocessingml/2006/main" xmlns:w10="urn:schemas-microsoft-com:office:word" xmlns:v="urn:schemas-microsoft-com:vml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6500682D-895D-4241-A323-55BE4CC03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624" y="6055682"/>
            <a:ext cx="2093964" cy="802318"/>
          </a:xfrm>
          <a:prstGeom prst="rect">
            <a:avLst/>
          </a:prstGeom>
          <a:solidFill>
            <a:schemeClr val="tx2">
              <a:lumMod val="20000"/>
              <a:lumOff val="80000"/>
              <a:alpha val="42000"/>
            </a:schemeClr>
          </a:solidFill>
          <a:extLst/>
        </p:spPr>
      </p:pic>
    </p:spTree>
    <p:extLst>
      <p:ext uri="{BB962C8B-B14F-4D97-AF65-F5344CB8AC3E}">
        <p14:creationId xmlns:p14="http://schemas.microsoft.com/office/powerpoint/2010/main" val="238082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253875" y="840095"/>
            <a:ext cx="8439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FF00"/>
                </a:solidFill>
              </a:rPr>
              <a:t/>
            </a:r>
            <a:br>
              <a:rPr lang="it-IT" dirty="0">
                <a:solidFill>
                  <a:srgbClr val="FFFF00"/>
                </a:solidFill>
              </a:rPr>
            </a:b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674545" y="426306"/>
            <a:ext cx="8372670" cy="307777"/>
          </a:xfrm>
          <a:prstGeom prst="rect">
            <a:avLst/>
          </a:prstGeom>
          <a:solidFill>
            <a:schemeClr val="accent3">
              <a:lumMod val="40000"/>
              <a:lumOff val="60000"/>
              <a:alpha val="2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it-IT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07263" y="108323"/>
            <a:ext cx="1198473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DIVERSIFICAZIONE 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DELLA MOLLUSCHICOLTURA NELLA LAGUNA DI </a:t>
            </a:r>
            <a:r>
              <a:rPr lang="it-I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VARANO</a:t>
            </a:r>
          </a:p>
          <a:p>
            <a:pPr algn="ctr"/>
            <a:r>
              <a:rPr lang="it-IT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L’esperienza del Consorzio pescatori lagunari di Ischitella</a:t>
            </a:r>
          </a:p>
          <a:p>
            <a:pPr algn="ctr"/>
            <a:endParaRPr lang="it-IT" sz="1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it-IT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2012-2015: Allevamento di vongole (</a:t>
            </a:r>
            <a:r>
              <a:rPr lang="it-IT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Tapes</a:t>
            </a:r>
            <a:r>
              <a:rPr lang="it-IT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decussatus</a:t>
            </a:r>
            <a:r>
              <a:rPr lang="it-IT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– con problemi di gestione della </a:t>
            </a:r>
            <a:r>
              <a:rPr lang="it-IT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risorsa</a:t>
            </a:r>
            <a:r>
              <a:rPr lang="it-IT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GLI EFFETI SUI BANCHI DI VONGOLE DEI SEDIMENTI FINI TRASPORTATI IN LAGUNA CON L’ALLUVIONE DEL 2014</a:t>
            </a:r>
            <a:endParaRPr lang="it-IT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1245"/>
            <a:ext cx="5995714" cy="4726633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869" y="2164925"/>
            <a:ext cx="6105131" cy="469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7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964" y="1597921"/>
            <a:ext cx="4123122" cy="550911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21" y="1846962"/>
            <a:ext cx="3472760" cy="50110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2253875" y="840095"/>
            <a:ext cx="8439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FF00"/>
                </a:solidFill>
              </a:rPr>
              <a:t/>
            </a:r>
            <a:br>
              <a:rPr lang="it-IT" dirty="0">
                <a:solidFill>
                  <a:srgbClr val="FFFF00"/>
                </a:solidFill>
              </a:rPr>
            </a:b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674545" y="426306"/>
            <a:ext cx="8372670" cy="307777"/>
          </a:xfrm>
          <a:prstGeom prst="rect">
            <a:avLst/>
          </a:prstGeom>
          <a:solidFill>
            <a:schemeClr val="accent3">
              <a:lumMod val="40000"/>
              <a:lumOff val="60000"/>
              <a:alpha val="2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it-IT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08721" y="89142"/>
            <a:ext cx="123543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DIVERSIFICAZIONE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DELLA MOLLUSCHICOLTURA NELLA LAGUNA DI </a:t>
            </a:r>
            <a:r>
              <a:rPr lang="it-IT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VARANO</a:t>
            </a:r>
          </a:p>
          <a:p>
            <a:pPr algn="ctr"/>
            <a:r>
              <a:rPr lang="it-IT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L’esperienza del Consorzio pescatori lagunari di Ischitella</a:t>
            </a:r>
          </a:p>
          <a:p>
            <a:pPr algn="ctr"/>
            <a:endParaRPr lang="it-IT" sz="1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it-IT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DIVERSIFICAZIONE </a:t>
            </a:r>
            <a:r>
              <a:rPr lang="it-IT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2016: PRODUZIONE «Ostrica </a:t>
            </a:r>
            <a:r>
              <a:rPr lang="it-IT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S. </a:t>
            </a:r>
            <a:r>
              <a:rPr lang="it-IT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Michele» da seme </a:t>
            </a:r>
            <a:r>
              <a:rPr lang="it-IT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triploide (autosterile) acquistato </a:t>
            </a:r>
            <a:endParaRPr lang="it-IT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it-IT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Francia (</a:t>
            </a:r>
            <a:r>
              <a:rPr lang="it-IT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Crassostrea</a:t>
            </a:r>
            <a:r>
              <a:rPr lang="it-IT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gigas</a:t>
            </a:r>
            <a:r>
              <a:rPr lang="it-IT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Allevamento con i sistemi tradizionali della mitilicoltura a Varano.</a:t>
            </a:r>
          </a:p>
          <a:p>
            <a:pPr algn="ctr"/>
            <a:endParaRPr lang="it-IT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2" r="14916"/>
          <a:stretch/>
        </p:blipFill>
        <p:spPr>
          <a:xfrm>
            <a:off x="3681481" y="1846962"/>
            <a:ext cx="4833819" cy="50110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839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53"/>
          <a:stretch/>
        </p:blipFill>
        <p:spPr>
          <a:xfrm>
            <a:off x="1" y="-100636"/>
            <a:ext cx="12191999" cy="7135039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6"/>
          <a:stretch/>
        </p:blipFill>
        <p:spPr>
          <a:xfrm>
            <a:off x="-2" y="4218432"/>
            <a:ext cx="4206241" cy="2815971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2253875" y="840095"/>
            <a:ext cx="8439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FF00"/>
                </a:solidFill>
              </a:rPr>
              <a:t/>
            </a:r>
            <a:br>
              <a:rPr lang="it-IT" dirty="0">
                <a:solidFill>
                  <a:srgbClr val="FFFF00"/>
                </a:solidFill>
              </a:rPr>
            </a:b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691323" y="190489"/>
            <a:ext cx="8372670" cy="307777"/>
          </a:xfrm>
          <a:prstGeom prst="rect">
            <a:avLst/>
          </a:prstGeom>
          <a:solidFill>
            <a:schemeClr val="accent3">
              <a:lumMod val="40000"/>
              <a:lumOff val="60000"/>
              <a:alpha val="2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it-IT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92507" y="132209"/>
            <a:ext cx="10888767" cy="70788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DIVERSIFICAZIONE DELLA MOLLUSCHICOLTURA NELLA LAGUNA DI VARANO</a:t>
            </a:r>
          </a:p>
          <a:p>
            <a:pPr algn="ctr"/>
            <a:r>
              <a:rPr lang="it-IT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GLI </a:t>
            </a:r>
            <a:r>
              <a:rPr lang="it-IT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STEPs</a:t>
            </a:r>
            <a:r>
              <a:rPr lang="it-IT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Consorzio pescatori lagunari di Ischitella</a:t>
            </a:r>
            <a:endParaRPr lang="it-IT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92506" y="898375"/>
            <a:ext cx="10888767" cy="12003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 FEP - POR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PUGLIA 2000 – 2006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IV –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Misura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4.13 –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Sottomisura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4.13.E –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Azioni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innovative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Progetto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“OSVAR”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Ostricoltura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Cassostrea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gigas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Varano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-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CNR ISMAR LESINA -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Cooperativa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Natrix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Living Lab per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TRASFERIMENTO DELLE CONOSCENZE E FORMAZIONE GIOVANI PESCATORI.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2010 - 2014</a:t>
            </a:r>
            <a:endParaRPr lang="it-I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721414" y="4828035"/>
            <a:ext cx="6955411" cy="101566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92075" algn="just" defTabSz="1019175"/>
            <a:endParaRPr lang="en-US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2075" algn="just" defTabSz="1019175"/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</a:t>
            </a:r>
            <a:r>
              <a:rPr lang="it-IT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</a:t>
            </a:r>
            <a:r>
              <a:rPr lang="it-IT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NASCE L’OSTRICA SAN MICHELE OYSTER OASIS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endParaRPr lang="it-IT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92508" y="2197957"/>
            <a:ext cx="10888766" cy="92333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PO FEP - POR </a:t>
            </a:r>
            <a:r>
              <a:rPr lang="en-US" b="1" dirty="0">
                <a:solidFill>
                  <a:schemeClr val="bg1"/>
                </a:solidFill>
              </a:rPr>
              <a:t>PUGLIA </a:t>
            </a:r>
            <a:r>
              <a:rPr lang="en-US" b="1" dirty="0" smtClean="0">
                <a:solidFill>
                  <a:schemeClr val="bg1"/>
                </a:solidFill>
              </a:rPr>
              <a:t>2007 </a:t>
            </a:r>
            <a:r>
              <a:rPr lang="en-US" b="1" dirty="0">
                <a:solidFill>
                  <a:schemeClr val="bg1"/>
                </a:solidFill>
              </a:rPr>
              <a:t>– </a:t>
            </a:r>
            <a:r>
              <a:rPr lang="en-US" b="1" dirty="0" smtClean="0">
                <a:solidFill>
                  <a:schemeClr val="bg1"/>
                </a:solidFill>
              </a:rPr>
              <a:t>2013 </a:t>
            </a:r>
            <a:r>
              <a:rPr lang="en-US" dirty="0" err="1" smtClean="0">
                <a:solidFill>
                  <a:schemeClr val="bg1"/>
                </a:solidFill>
              </a:rPr>
              <a:t>Misura</a:t>
            </a:r>
            <a:r>
              <a:rPr lang="en-US" dirty="0" smtClean="0">
                <a:solidFill>
                  <a:schemeClr val="bg1"/>
                </a:solidFill>
              </a:rPr>
              <a:t> 3.3 “</a:t>
            </a:r>
            <a:r>
              <a:rPr lang="en-US" dirty="0" err="1" smtClean="0">
                <a:solidFill>
                  <a:schemeClr val="bg1"/>
                </a:solidFill>
              </a:rPr>
              <a:t>Porti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luoghi</a:t>
            </a:r>
            <a:r>
              <a:rPr lang="en-US" dirty="0" smtClean="0">
                <a:solidFill>
                  <a:schemeClr val="bg1"/>
                </a:solidFill>
              </a:rPr>
              <a:t> di </a:t>
            </a:r>
            <a:r>
              <a:rPr lang="en-US" dirty="0" err="1" smtClean="0">
                <a:solidFill>
                  <a:schemeClr val="bg1"/>
                </a:solidFill>
              </a:rPr>
              <a:t>sbarco</a:t>
            </a:r>
            <a:r>
              <a:rPr lang="en-US" dirty="0" smtClean="0">
                <a:solidFill>
                  <a:schemeClr val="bg1"/>
                </a:solidFill>
              </a:rPr>
              <a:t> e </a:t>
            </a:r>
            <a:r>
              <a:rPr lang="en-US" dirty="0" err="1" smtClean="0">
                <a:solidFill>
                  <a:schemeClr val="bg1"/>
                </a:solidFill>
              </a:rPr>
              <a:t>ripari</a:t>
            </a:r>
            <a:r>
              <a:rPr lang="en-US" dirty="0" smtClean="0">
                <a:solidFill>
                  <a:schemeClr val="bg1"/>
                </a:solidFill>
              </a:rPr>
              <a:t> da </a:t>
            </a:r>
            <a:r>
              <a:rPr lang="en-US" dirty="0" err="1" smtClean="0">
                <a:solidFill>
                  <a:schemeClr val="bg1"/>
                </a:solidFill>
              </a:rPr>
              <a:t>pesca</a:t>
            </a:r>
            <a:r>
              <a:rPr lang="en-US" dirty="0" smtClean="0">
                <a:solidFill>
                  <a:schemeClr val="bg1"/>
                </a:solidFill>
              </a:rPr>
              <a:t>”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Intervento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ammodernamento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Casello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Bonifica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prospicente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porto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canale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Foce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Varano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dirty="0" smtClean="0">
                <a:solidFill>
                  <a:schemeClr val="bg1"/>
                </a:solidFill>
              </a:rPr>
              <a:t>–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PROTOCOLLO DI INTESA – CENTRO DI LAVORAZIONE. 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</a:t>
            </a:r>
            <a:endParaRPr lang="it-IT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Freccia in giù 11"/>
          <p:cNvSpPr/>
          <p:nvPr/>
        </p:nvSpPr>
        <p:spPr>
          <a:xfrm>
            <a:off x="5595699" y="3995941"/>
            <a:ext cx="251670" cy="657053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16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00259" y="268509"/>
            <a:ext cx="9836141" cy="1604129"/>
          </a:xfrm>
        </p:spPr>
        <p:txBody>
          <a:bodyPr>
            <a:noAutofit/>
          </a:bodyPr>
          <a:lstStyle/>
          <a:p>
            <a: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sz="2400" b="1" dirty="0">
              <a:solidFill>
                <a:schemeClr val="tx1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597152" y="626143"/>
            <a:ext cx="10338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0070C0"/>
                </a:solidFill>
              </a:rPr>
              <a:t>22 luglio 2019 – inaugurazione del centro di spedizione a foce varano e presentazione ufficiale dell’Ostrica S. Michele</a:t>
            </a:r>
            <a:endParaRPr lang="it-IT" sz="2400" b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3"/>
          <a:stretch/>
        </p:blipFill>
        <p:spPr>
          <a:xfrm>
            <a:off x="5380795" y="2084832"/>
            <a:ext cx="6811205" cy="477316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54"/>
          <a:stretch/>
        </p:blipFill>
        <p:spPr>
          <a:xfrm>
            <a:off x="1" y="2084833"/>
            <a:ext cx="5705856" cy="477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1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1561784" y="107263"/>
            <a:ext cx="10338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0070C0"/>
                </a:solidFill>
              </a:rPr>
              <a:t>19 settembre 2019 – presentazione ostrica S. Michele e show </a:t>
            </a:r>
            <a:r>
              <a:rPr lang="it-IT" sz="2400" b="1" dirty="0" err="1" smtClean="0">
                <a:solidFill>
                  <a:srgbClr val="0070C0"/>
                </a:solidFill>
              </a:rPr>
              <a:t>c</a:t>
            </a:r>
            <a:r>
              <a:rPr lang="it-IT" sz="2400" b="1" dirty="0" err="1" smtClean="0">
                <a:solidFill>
                  <a:srgbClr val="0070C0"/>
                </a:solidFill>
              </a:rPr>
              <a:t>ooking</a:t>
            </a:r>
            <a:r>
              <a:rPr lang="it-IT" sz="2400" b="1" dirty="0" smtClean="0">
                <a:solidFill>
                  <a:srgbClr val="0070C0"/>
                </a:solidFill>
              </a:rPr>
              <a:t> alla Fiera del Levante – Padiglione Agroalimentare e  Pesca Regione Puglia – GRAZIE AL SUPPORTO DEL GAL GARGANO.</a:t>
            </a:r>
            <a:endParaRPr lang="it-IT" sz="2400" b="1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3"/>
          <a:stretch/>
        </p:blipFill>
        <p:spPr>
          <a:xfrm>
            <a:off x="5158232" y="1453896"/>
            <a:ext cx="7033768" cy="5404104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2" t="3820" r="6930"/>
          <a:stretch/>
        </p:blipFill>
        <p:spPr>
          <a:xfrm>
            <a:off x="0" y="1453896"/>
            <a:ext cx="5200273" cy="540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2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889" y="1389889"/>
            <a:ext cx="6738111" cy="5468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85" t="4049" r="474" b="14613"/>
          <a:stretch/>
        </p:blipFill>
        <p:spPr>
          <a:xfrm>
            <a:off x="-121920" y="1389889"/>
            <a:ext cx="5462016" cy="5468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ttangolo 7"/>
          <p:cNvSpPr/>
          <p:nvPr/>
        </p:nvSpPr>
        <p:spPr>
          <a:xfrm>
            <a:off x="1450848" y="0"/>
            <a:ext cx="10741152" cy="143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it-IT" b="1" dirty="0">
                <a:solidFill>
                  <a:srgbClr val="0070C0"/>
                </a:solidFill>
              </a:rPr>
              <a:t>NELL’ESPERIENZA DEL CONSORZIO PESCATORI DI ISCHITELLA INNOVAZIONE E DIVERSIFICAZIONE SOSTEGNO SCIENTIFICO, DIMOSTRANO L’IMPORTANZA DELLE FORMAZIONE PER  LO SVILUPPO DI NUOVE COMPETENZE. PER FAVORIRE IL RICAMBIO GENERAZIONALE E </a:t>
            </a:r>
            <a:r>
              <a:rPr lang="it-IT" sz="2000" b="1" dirty="0">
                <a:solidFill>
                  <a:srgbClr val="0070C0"/>
                </a:solidFill>
              </a:rPr>
              <a:t>L’INSERIMENTO DELLE DONNE E DEI GIOVANI NEI PROCESI DECISIONALI E LAVORATIVI.</a:t>
            </a:r>
            <a:endParaRPr lang="it-IT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44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2450</TotalTime>
  <Words>355</Words>
  <Application>Microsoft Office PowerPoint</Application>
  <PresentationFormat>Widescreen</PresentationFormat>
  <Paragraphs>31</Paragraphs>
  <Slides>7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Filo</vt:lpstr>
      <vt:lpstr>«Consorzio pescatori lagunari di Ischitella»: buone pratiche sostenibili nella laguna di Varano – FLAG/GAL Gargano</vt:lpstr>
      <vt:lpstr>Presentazione standard di PowerPoint</vt:lpstr>
      <vt:lpstr>Presentazione standard di PowerPoint</vt:lpstr>
      <vt:lpstr>Presentazione standard di PowerPoint</vt:lpstr>
      <vt:lpstr> 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RAF</dc:creator>
  <cp:lastModifiedBy>User</cp:lastModifiedBy>
  <cp:revision>156</cp:revision>
  <dcterms:created xsi:type="dcterms:W3CDTF">2019-03-21T09:29:13Z</dcterms:created>
  <dcterms:modified xsi:type="dcterms:W3CDTF">2019-10-22T15:22:31Z</dcterms:modified>
</cp:coreProperties>
</file>