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20"/>
  </p:notesMasterIdLst>
  <p:sldIdLst>
    <p:sldId id="330" r:id="rId2"/>
    <p:sldId id="328" r:id="rId3"/>
    <p:sldId id="329" r:id="rId4"/>
    <p:sldId id="315" r:id="rId5"/>
    <p:sldId id="316" r:id="rId6"/>
    <p:sldId id="318" r:id="rId7"/>
    <p:sldId id="319" r:id="rId8"/>
    <p:sldId id="320" r:id="rId9"/>
    <p:sldId id="321" r:id="rId10"/>
    <p:sldId id="331" r:id="rId11"/>
    <p:sldId id="332" r:id="rId12"/>
    <p:sldId id="333" r:id="rId13"/>
    <p:sldId id="334" r:id="rId14"/>
    <p:sldId id="335" r:id="rId15"/>
    <p:sldId id="322" r:id="rId16"/>
    <p:sldId id="323" r:id="rId17"/>
    <p:sldId id="325" r:id="rId18"/>
    <p:sldId id="336" r:id="rId19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53" autoAdjust="0"/>
  </p:normalViewPr>
  <p:slideViewPr>
    <p:cSldViewPr snapToGrid="0">
      <p:cViewPr varScale="1">
        <p:scale>
          <a:sx n="108" d="100"/>
          <a:sy n="108" d="100"/>
        </p:scale>
        <p:origin x="1602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AA4778-CB23-41C8-9399-881966CAEBDD}" type="datetimeFigureOut">
              <a:rPr lang="it-IT" smtClean="0"/>
              <a:t>26/09/2019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D743B7-81CE-4AD7-8840-34516995EE36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947806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47931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7741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886743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6083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7941302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7107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2870786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776543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81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68813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008C8B-2584-42A4-8280-8A4F529AB663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48818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7F5357-881A-4934-9D73-A9669C4246B2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536268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3BDA3-11A0-4B7B-B484-D30468ADDD6E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6211409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4C2BB4-FAC4-495B-97ED-1505660BB2BA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1012139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60382A-3AB8-410B-B595-D07F6EE90991}" type="datetime1">
              <a:rPr lang="it-IT" smtClean="0"/>
              <a:t>26/09/2019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51330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34927F-2058-4C0B-AA3C-D0D1E218F671}" type="datetime1">
              <a:rPr lang="it-IT" smtClean="0"/>
              <a:t>26/09/2019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23677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EB5E65-0A48-479B-B78F-3A991D459F48}" type="datetime1">
              <a:rPr lang="it-IT" smtClean="0"/>
              <a:t>26/09/2019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0125573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0B1F6-5E93-409F-BA0C-749F89BB5E50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062336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1F3A06-E775-4343-ADCE-AD0336CAB8AE}" type="datetime1">
              <a:rPr lang="it-IT" smtClean="0"/>
              <a:t>26/09/2019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8279091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0CC0F2-CCB7-4F32-B0FB-28356890A07B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1338751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B5B5E3-A5C1-490E-AFFE-63E4C72017E6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78947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FB189-AB03-469F-858F-CD283D82D3E0}" type="datetime1">
              <a:rPr lang="it-IT" smtClean="0"/>
              <a:t>26/09/2019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it-IT" smtClean="0"/>
              <a:t>Provincia BAT - Trani - V.le De Gemmis 42/44 - I Progetti del GAC</a:t>
            </a:r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13F300-E6FA-4DEA-BE8B-0E1172B78094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89547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emf"/><Relationship Id="rId5" Type="http://schemas.openxmlformats.org/officeDocument/2006/relationships/image" Target="../media/image9.emf"/><Relationship Id="rId4" Type="http://schemas.openxmlformats.org/officeDocument/2006/relationships/image" Target="../media/image8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emf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jpeg"/><Relationship Id="rId13" Type="http://schemas.openxmlformats.org/officeDocument/2006/relationships/image" Target="../media/image25.jp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12" Type="http://schemas.openxmlformats.org/officeDocument/2006/relationships/image" Target="../media/image24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11" Type="http://schemas.openxmlformats.org/officeDocument/2006/relationships/image" Target="../media/image23.emf"/><Relationship Id="rId5" Type="http://schemas.openxmlformats.org/officeDocument/2006/relationships/image" Target="../media/image17.jpeg"/><Relationship Id="rId10" Type="http://schemas.openxmlformats.org/officeDocument/2006/relationships/image" Target="../media/image22.emf"/><Relationship Id="rId4" Type="http://schemas.openxmlformats.org/officeDocument/2006/relationships/image" Target="../media/image16.emf"/><Relationship Id="rId9" Type="http://schemas.openxmlformats.org/officeDocument/2006/relationships/image" Target="../media/image2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6.jpeg"/><Relationship Id="rId3" Type="http://schemas.openxmlformats.org/officeDocument/2006/relationships/image" Target="../media/image26.jpeg"/><Relationship Id="rId7" Type="http://schemas.openxmlformats.org/officeDocument/2006/relationships/image" Target="../media/image30.png"/><Relationship Id="rId12" Type="http://schemas.openxmlformats.org/officeDocument/2006/relationships/image" Target="../media/image3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eg"/><Relationship Id="rId11" Type="http://schemas.openxmlformats.org/officeDocument/2006/relationships/image" Target="../media/image34.png"/><Relationship Id="rId5" Type="http://schemas.openxmlformats.org/officeDocument/2006/relationships/image" Target="../media/image28.jpeg"/><Relationship Id="rId15" Type="http://schemas.openxmlformats.org/officeDocument/2006/relationships/image" Target="../media/image38.pn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3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Relationship Id="rId4" Type="http://schemas.openxmlformats.org/officeDocument/2006/relationships/image" Target="../media/image4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0.png"/><Relationship Id="rId7" Type="http://schemas.openxmlformats.org/officeDocument/2006/relationships/image" Target="../media/image48.jpe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5" Type="http://schemas.openxmlformats.org/officeDocument/2006/relationships/image" Target="../media/image46.jpeg"/><Relationship Id="rId4" Type="http://schemas.openxmlformats.org/officeDocument/2006/relationships/image" Target="../media/image45.jpeg"/><Relationship Id="rId9" Type="http://schemas.openxmlformats.org/officeDocument/2006/relationships/image" Target="../media/image4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png"/><Relationship Id="rId5" Type="http://schemas.openxmlformats.org/officeDocument/2006/relationships/image" Target="../media/image51.png"/><Relationship Id="rId4" Type="http://schemas.openxmlformats.org/officeDocument/2006/relationships/image" Target="../media/image50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5.jpeg"/><Relationship Id="rId7" Type="http://schemas.openxmlformats.org/officeDocument/2006/relationships/image" Target="../media/image52.jpeg"/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jpeg"/><Relationship Id="rId5" Type="http://schemas.openxmlformats.org/officeDocument/2006/relationships/image" Target="../media/image49.jpeg"/><Relationship Id="rId4" Type="http://schemas.openxmlformats.org/officeDocument/2006/relationships/image" Target="../media/image47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jpg"/><Relationship Id="rId3" Type="http://schemas.openxmlformats.org/officeDocument/2006/relationships/image" Target="../media/image54.jpeg"/><Relationship Id="rId7" Type="http://schemas.openxmlformats.org/officeDocument/2006/relationships/image" Target="../media/image58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emf"/><Relationship Id="rId5" Type="http://schemas.openxmlformats.org/officeDocument/2006/relationships/image" Target="../media/image56.emf"/><Relationship Id="rId4" Type="http://schemas.openxmlformats.org/officeDocument/2006/relationships/image" Target="../media/image55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eg"/><Relationship Id="rId3" Type="http://schemas.openxmlformats.org/officeDocument/2006/relationships/image" Target="../media/image60.jpeg"/><Relationship Id="rId7" Type="http://schemas.openxmlformats.org/officeDocument/2006/relationships/image" Target="../media/image5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10" Type="http://schemas.openxmlformats.org/officeDocument/2006/relationships/image" Target="../media/image65.jpeg"/><Relationship Id="rId4" Type="http://schemas.openxmlformats.org/officeDocument/2006/relationships/image" Target="../media/image61.jpeg"/><Relationship Id="rId9" Type="http://schemas.openxmlformats.org/officeDocument/2006/relationships/image" Target="../media/image64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F8C6C0E8-4C87-4CB4-A688-8DD60FC76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0088" y="861985"/>
            <a:ext cx="6235337" cy="2142472"/>
          </a:xfrm>
        </p:spPr>
        <p:txBody>
          <a:bodyPr>
            <a:noAutofit/>
          </a:bodyPr>
          <a:lstStyle/>
          <a:p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Gac</a:t>
            </a:r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Terre di Mare</a:t>
            </a:r>
          </a:p>
          <a:p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Fish</a:t>
            </a:r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All</a:t>
            </a:r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</a:t>
            </a:r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Days</a:t>
            </a:r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</a:t>
            </a:r>
          </a:p>
          <a:p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Best </a:t>
            </a:r>
            <a:r>
              <a:rPr lang="it-IT" sz="4000" b="1" cap="small" dirty="0" err="1" smtClean="0">
                <a:solidFill>
                  <a:srgbClr val="002060"/>
                </a:solidFill>
                <a:latin typeface="+mj-lt"/>
              </a:rPr>
              <a:t>Practice</a:t>
            </a:r>
            <a:r>
              <a:rPr lang="it-IT" sz="4000" b="1" cap="small" dirty="0" smtClean="0">
                <a:solidFill>
                  <a:srgbClr val="002060"/>
                </a:solidFill>
                <a:latin typeface="+mj-lt"/>
              </a:rPr>
              <a:t> Vendita diretta</a:t>
            </a:r>
            <a:endParaRPr lang="it-IT" sz="4000" b="1" cap="small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Segnaposto piè di pagina 11">
            <a:extLst>
              <a:ext uri="{FF2B5EF4-FFF2-40B4-BE49-F238E27FC236}">
                <a16:creationId xmlns:a16="http://schemas.microsoft.com/office/drawing/2014/main" xmlns="" id="{85A1B981-F3EB-48C4-AEEF-E77699E2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795" y="5317786"/>
            <a:ext cx="5587925" cy="273844"/>
          </a:xfrm>
        </p:spPr>
        <p:txBody>
          <a:bodyPr/>
          <a:lstStyle/>
          <a:p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Angelo Farinola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Responsabile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FEAMP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GAL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Ponte Lama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196437"/>
            <a:ext cx="2595154" cy="6465126"/>
          </a:xfrm>
          <a:prstGeom prst="rect">
            <a:avLst/>
          </a:prstGeom>
        </p:spPr>
      </p:pic>
      <p:pic>
        <p:nvPicPr>
          <p:cNvPr id="14" name="Immagine 3">
            <a:extLst>
              <a:ext uri="{FF2B5EF4-FFF2-40B4-BE49-F238E27FC236}">
                <a16:creationId xmlns:a16="http://schemas.microsoft.com/office/drawing/2014/main" xmlns="" id="{D9D358F6-60B9-4910-9F8E-4330D9C0D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31" y="3988722"/>
            <a:ext cx="710052" cy="79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89442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2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3" name="Rettangolo arrotondato 12"/>
          <p:cNvSpPr/>
          <p:nvPr/>
        </p:nvSpPr>
        <p:spPr>
          <a:xfrm>
            <a:off x="-83221" y="1007291"/>
            <a:ext cx="2133963" cy="373880"/>
          </a:xfrm>
          <a:prstGeom prst="roundRect">
            <a:avLst/>
          </a:prstGeom>
          <a:solidFill>
            <a:srgbClr val="C0000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it-IT" sz="1400" b="1" cap="small" dirty="0" smtClean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Reagire alla crisi</a:t>
            </a:r>
            <a:r>
              <a:rPr lang="it-IT" sz="11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78287" y="1393969"/>
            <a:ext cx="45036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cap="small" dirty="0" smtClean="0">
                <a:solidFill>
                  <a:srgbClr val="C00000"/>
                </a:solidFill>
                <a:latin typeface="+mj-lt"/>
              </a:rPr>
              <a:t>riqualificarsi</a:t>
            </a:r>
            <a:r>
              <a:rPr lang="it-IT" sz="1600" dirty="0" smtClean="0">
                <a:latin typeface="+mj-lt"/>
              </a:rPr>
              <a:t> e </a:t>
            </a:r>
            <a:r>
              <a:rPr lang="it-IT" sz="1600" b="1" cap="small" dirty="0" smtClean="0">
                <a:solidFill>
                  <a:srgbClr val="C00000"/>
                </a:solidFill>
                <a:latin typeface="+mj-lt"/>
              </a:rPr>
              <a:t>innovarsi</a:t>
            </a:r>
            <a:r>
              <a:rPr lang="it-IT" sz="1600" dirty="0" smtClean="0">
                <a:latin typeface="+mj-lt"/>
              </a:rPr>
              <a:t>, attraverso un cambio di mentalità che veda gli operatori della pesca sempre </a:t>
            </a:r>
            <a:r>
              <a:rPr lang="it-IT" sz="1600" dirty="0">
                <a:latin typeface="+mj-lt"/>
              </a:rPr>
              <a:t>più </a:t>
            </a:r>
            <a:r>
              <a:rPr lang="it-IT" sz="1600" b="1" cap="small" dirty="0" smtClean="0">
                <a:solidFill>
                  <a:srgbClr val="C00000"/>
                </a:solidFill>
                <a:latin typeface="+mj-lt"/>
              </a:rPr>
              <a:t>imprenditori</a:t>
            </a:r>
            <a:r>
              <a:rPr lang="it-IT" sz="1600" dirty="0" smtClean="0">
                <a:latin typeface="+mj-lt"/>
              </a:rPr>
              <a:t> che semplici pescatori</a:t>
            </a:r>
            <a:endParaRPr lang="it-IT" sz="1600" dirty="0">
              <a:latin typeface="+mj-lt"/>
            </a:endParaRPr>
          </a:p>
        </p:txBody>
      </p:sp>
      <p:sp>
        <p:nvSpPr>
          <p:cNvPr id="18" name="Rettangolo arrotondato 17"/>
          <p:cNvSpPr/>
          <p:nvPr/>
        </p:nvSpPr>
        <p:spPr>
          <a:xfrm>
            <a:off x="-83221" y="2253782"/>
            <a:ext cx="5087028" cy="512490"/>
          </a:xfrm>
          <a:prstGeom prst="round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it-IT" sz="1400" b="1" cap="small" dirty="0" smtClean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Migliorare la competitività delle aziende ittiche e raggiungere nuovi mercati</a:t>
            </a:r>
            <a:r>
              <a:rPr lang="it-IT" sz="11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4" name="CasellaDiTesto 23"/>
          <p:cNvSpPr txBox="1"/>
          <p:nvPr/>
        </p:nvSpPr>
        <p:spPr>
          <a:xfrm>
            <a:off x="0" y="2823904"/>
            <a:ext cx="465019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600" b="1" cap="small" dirty="0" smtClean="0">
                <a:solidFill>
                  <a:srgbClr val="C00000"/>
                </a:solidFill>
                <a:latin typeface="+mj-lt"/>
              </a:rPr>
              <a:t>diversificare </a:t>
            </a:r>
            <a:r>
              <a:rPr lang="it-IT" sz="1600" dirty="0">
                <a:latin typeface="+mj-lt"/>
              </a:rPr>
              <a:t>i canali di </a:t>
            </a:r>
            <a:r>
              <a:rPr lang="it-IT" sz="1600" dirty="0" smtClean="0">
                <a:latin typeface="+mj-lt"/>
              </a:rPr>
              <a:t>vendita, per prevenire i rischi derivanti dall’eccessiva dipendenza da un unico canale di vendita </a:t>
            </a:r>
            <a:endParaRPr lang="it-IT" sz="1600" dirty="0">
              <a:latin typeface="+mj-lt"/>
            </a:endParaRPr>
          </a:p>
        </p:txBody>
      </p:sp>
      <p:sp>
        <p:nvSpPr>
          <p:cNvPr id="25" name="Rettangolo arrotondato 24"/>
          <p:cNvSpPr/>
          <p:nvPr/>
        </p:nvSpPr>
        <p:spPr>
          <a:xfrm>
            <a:off x="-83221" y="3766581"/>
            <a:ext cx="4665168" cy="512490"/>
          </a:xfrm>
          <a:prstGeom prst="roundRect">
            <a:avLst/>
          </a:prstGeom>
          <a:solidFill>
            <a:srgbClr val="7030A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it-IT" sz="1400" b="1" cap="small" dirty="0" smtClean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Promuovere i prodotti locali, le specie meno conosciute e la stagionalità</a:t>
            </a:r>
            <a:r>
              <a:rPr lang="it-IT" sz="1100" b="1" dirty="0">
                <a:solidFill>
                  <a:srgbClr val="FFFFF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it-IT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6" name="Rettangolo arrotondato 25"/>
          <p:cNvSpPr/>
          <p:nvPr/>
        </p:nvSpPr>
        <p:spPr>
          <a:xfrm>
            <a:off x="-83221" y="4897641"/>
            <a:ext cx="4806141" cy="514104"/>
          </a:xfrm>
          <a:prstGeom prst="roundRect">
            <a:avLst/>
          </a:prstGeom>
          <a:solidFill>
            <a:srgbClr val="00206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it-IT" sz="1400" b="1" cap="small" dirty="0" smtClean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Rafforzare </a:t>
            </a: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posizione dei pescatori </a:t>
            </a:r>
            <a:r>
              <a:rPr lang="it-IT" sz="1400" b="1" cap="small" dirty="0" smtClean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 l’immagine del settore pesca nella </a:t>
            </a: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comunità </a:t>
            </a:r>
            <a:r>
              <a:rPr lang="it-IT" sz="1400" b="1" cap="small" dirty="0" smtClean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locale</a:t>
            </a:r>
            <a:endParaRPr lang="it-IT" sz="1400" b="1" cap="small" dirty="0">
              <a:solidFill>
                <a:srgbClr val="FFFFFF"/>
              </a:solidFill>
              <a:latin typeface="Tahoma" panose="020B060403050404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1" name="Immagine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3807" y="2819375"/>
            <a:ext cx="3999290" cy="2661346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Rectangle 3"/>
          <p:cNvSpPr>
            <a:spLocks noChangeArrowheads="1"/>
          </p:cNvSpPr>
          <p:nvPr/>
        </p:nvSpPr>
        <p:spPr bwMode="auto">
          <a:xfrm>
            <a:off x="0" y="149364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360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t>3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19" name="Rettangolo arrotondato 18"/>
          <p:cNvSpPr/>
          <p:nvPr/>
        </p:nvSpPr>
        <p:spPr>
          <a:xfrm>
            <a:off x="-106919" y="1088115"/>
            <a:ext cx="4718435" cy="463587"/>
          </a:xfrm>
          <a:prstGeom prst="roundRect">
            <a:avLst/>
          </a:prstGeom>
          <a:solidFill>
            <a:srgbClr val="00B05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88900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</a:pPr>
            <a:r>
              <a:rPr lang="it-IT" sz="1400" b="1" cap="small" dirty="0" smtClean="0">
                <a:solidFill>
                  <a:srgbClr val="FFFFFF"/>
                </a:solidFill>
                <a:effectLst/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Ristabilire il rapporto tra produttore e consumatore</a:t>
            </a:r>
            <a:endParaRPr lang="it-IT" sz="1100" b="1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5" name="CasellaDiTesto 14"/>
          <p:cNvSpPr txBox="1"/>
          <p:nvPr/>
        </p:nvSpPr>
        <p:spPr>
          <a:xfrm>
            <a:off x="0" y="1645109"/>
            <a:ext cx="5387151" cy="3077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facilitare l’accesso alla vendita diretta, in termini logistici e di servizi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educare il consumatore ad un acquisto consapevole ed informato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soddisfare </a:t>
            </a:r>
            <a:r>
              <a:rPr lang="it-IT" sz="1600" dirty="0">
                <a:latin typeface="+mj-lt"/>
              </a:rPr>
              <a:t>la loro richiesta di prodotti di qualità, stagionalità, freschezza e prezzi </a:t>
            </a:r>
            <a:r>
              <a:rPr lang="it-IT" sz="1600" dirty="0" smtClean="0">
                <a:latin typeface="+mj-lt"/>
              </a:rPr>
              <a:t>equi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sz="1600" dirty="0" smtClean="0">
                <a:latin typeface="+mj-lt"/>
              </a:rPr>
              <a:t>acquisto </a:t>
            </a:r>
            <a:r>
              <a:rPr lang="it-IT" sz="1600" dirty="0">
                <a:latin typeface="+mj-lt"/>
              </a:rPr>
              <a:t>esperienziale: molti consumatori vogliono vivere un’esperienza unitamente all’acquisto, ovvero:</a:t>
            </a:r>
          </a:p>
          <a:p>
            <a:pPr marL="730250" indent="-285750">
              <a:buFont typeface="Courier New" panose="02070309020205020404" pitchFamily="49" charset="0"/>
              <a:buChar char="o"/>
            </a:pPr>
            <a:r>
              <a:rPr lang="it-IT" sz="1600" dirty="0">
                <a:latin typeface="+mj-lt"/>
              </a:rPr>
              <a:t>conoscere l’origine e la storia dei prodotti</a:t>
            </a:r>
          </a:p>
          <a:p>
            <a:pPr marL="730250" indent="-285750">
              <a:buFont typeface="Courier New" panose="02070309020205020404" pitchFamily="49" charset="0"/>
              <a:buChar char="o"/>
            </a:pPr>
            <a:r>
              <a:rPr lang="it-IT" sz="1600" dirty="0">
                <a:latin typeface="+mj-lt"/>
              </a:rPr>
              <a:t>il modo in cui vengono </a:t>
            </a:r>
            <a:r>
              <a:rPr lang="it-IT" sz="1600" dirty="0" smtClean="0">
                <a:latin typeface="+mj-lt"/>
              </a:rPr>
              <a:t>pescati</a:t>
            </a:r>
            <a:endParaRPr lang="it-IT" sz="1600" dirty="0">
              <a:latin typeface="+mj-lt"/>
            </a:endParaRPr>
          </a:p>
          <a:p>
            <a:pPr marL="730250" indent="-285750">
              <a:buFont typeface="Courier New" panose="02070309020205020404" pitchFamily="49" charset="0"/>
              <a:buChar char="o"/>
            </a:pPr>
            <a:r>
              <a:rPr lang="it-IT" sz="1600" dirty="0">
                <a:latin typeface="+mj-lt"/>
              </a:rPr>
              <a:t>storie e aneddoti dei </a:t>
            </a:r>
            <a:r>
              <a:rPr lang="it-IT" sz="1600" dirty="0" smtClean="0">
                <a:latin typeface="+mj-lt"/>
              </a:rPr>
              <a:t>pescatori</a:t>
            </a:r>
            <a:endParaRPr lang="it-IT" sz="1600" dirty="0">
              <a:latin typeface="+mj-lt"/>
            </a:endParaRPr>
          </a:p>
          <a:p>
            <a:pPr marL="730250" indent="-285750">
              <a:buFont typeface="Courier New" panose="02070309020205020404" pitchFamily="49" charset="0"/>
              <a:buChar char="o"/>
            </a:pPr>
            <a:r>
              <a:rPr lang="it-IT" sz="1600" dirty="0">
                <a:latin typeface="+mj-lt"/>
              </a:rPr>
              <a:t>visitare </a:t>
            </a:r>
            <a:r>
              <a:rPr lang="it-IT" sz="1600" dirty="0" smtClean="0">
                <a:latin typeface="+mj-lt"/>
              </a:rPr>
              <a:t>la </a:t>
            </a:r>
            <a:r>
              <a:rPr lang="it-IT" sz="1600" dirty="0">
                <a:latin typeface="+mj-lt"/>
              </a:rPr>
              <a:t>barca</a:t>
            </a:r>
          </a:p>
        </p:txBody>
      </p:sp>
      <p:pic>
        <p:nvPicPr>
          <p:cNvPr id="17" name="Immagine 16" descr="C:\Users\Postazione02\Desktop\index.jpg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582" y="2819587"/>
            <a:ext cx="1575454" cy="2181511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Parallelogramma 17"/>
          <p:cNvSpPr/>
          <p:nvPr/>
        </p:nvSpPr>
        <p:spPr>
          <a:xfrm rot="6654587">
            <a:off x="6629199" y="2233093"/>
            <a:ext cx="692459" cy="893161"/>
          </a:xfrm>
          <a:prstGeom prst="parallelogram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04269" y="1416593"/>
            <a:ext cx="1313479" cy="1313479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2029" y="3517931"/>
            <a:ext cx="1651220" cy="1708378"/>
          </a:xfrm>
          <a:prstGeom prst="rect">
            <a:avLst/>
          </a:prstGeom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149364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60003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102871" y="1184672"/>
            <a:ext cx="3998611" cy="2031325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tabLst>
                <a:tab pos="541338" algn="l"/>
                <a:tab pos="630238" algn="l"/>
              </a:tabLs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Abbiamo messo in campo diversi strumenti a sostegno dei nostri pescatori per aiutarli a commercializzare meglio le loro catture:</a:t>
            </a:r>
          </a:p>
          <a:p>
            <a:pPr marL="342900" indent="-342900">
              <a:buFont typeface="+mj-lt"/>
              <a:buAutoNum type="arabicPeriod"/>
              <a:tabLst>
                <a:tab pos="541338" algn="l"/>
                <a:tab pos="630238" algn="l"/>
              </a:tabLs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Indirizzi di carattere </a:t>
            </a:r>
            <a:r>
              <a:rPr lang="it-IT" dirty="0" smtClean="0">
                <a:solidFill>
                  <a:schemeClr val="tx1"/>
                </a:solidFill>
                <a:latin typeface="+mj-lt"/>
              </a:rPr>
              <a:t>tecnico-operativo</a:t>
            </a:r>
            <a:endParaRPr lang="it-IT" dirty="0">
              <a:solidFill>
                <a:schemeClr val="tx1"/>
              </a:solidFill>
              <a:latin typeface="+mj-lt"/>
            </a:endParaRPr>
          </a:p>
          <a:p>
            <a:pPr marL="342900" indent="-342900">
              <a:buFont typeface="+mj-lt"/>
              <a:buAutoNum type="arabicPeriod"/>
              <a:tabLst>
                <a:tab pos="541338" algn="l"/>
                <a:tab pos="630238" algn="l"/>
              </a:tabLs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Supporto allo sviluppo di progetti</a:t>
            </a:r>
          </a:p>
          <a:p>
            <a:pPr marL="342900" indent="-342900">
              <a:buFont typeface="+mj-lt"/>
              <a:buAutoNum type="arabicPeriod"/>
              <a:tabLst>
                <a:tab pos="541338" algn="l"/>
                <a:tab pos="630238" algn="l"/>
              </a:tabLst>
              <a:defRPr/>
            </a:pPr>
            <a:r>
              <a:rPr lang="it-IT" dirty="0">
                <a:solidFill>
                  <a:schemeClr val="tx1"/>
                </a:solidFill>
                <a:latin typeface="+mj-lt"/>
              </a:rPr>
              <a:t>Cofinanziamento di progetti</a:t>
            </a:r>
          </a:p>
        </p:txBody>
      </p:sp>
      <p:pic>
        <p:nvPicPr>
          <p:cNvPr id="22537" name="Immagine 2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4513" y="1301750"/>
            <a:ext cx="2008187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8" name="Immagin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50000" y="4135438"/>
            <a:ext cx="1943100" cy="2481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49364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50000" y="1349922"/>
            <a:ext cx="1978025" cy="273734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321541" y="4087266"/>
            <a:ext cx="2006234" cy="27538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0285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224551" y="2241279"/>
            <a:ext cx="4504639" cy="39703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Considerate </a:t>
            </a:r>
            <a:r>
              <a:rPr lang="it-IT" dirty="0">
                <a:latin typeface="+mj-lt"/>
              </a:rPr>
              <a:t>le </a:t>
            </a:r>
            <a:r>
              <a:rPr lang="it-IT" dirty="0" smtClean="0">
                <a:latin typeface="+mj-lt"/>
              </a:rPr>
              <a:t>difficoltà per </a:t>
            </a:r>
            <a:r>
              <a:rPr lang="it-IT" dirty="0">
                <a:latin typeface="+mj-lt"/>
              </a:rPr>
              <a:t>i nostri </a:t>
            </a:r>
            <a:r>
              <a:rPr lang="it-IT" dirty="0" smtClean="0">
                <a:latin typeface="+mj-lt"/>
              </a:rPr>
              <a:t>pescatori nell’interpretazione </a:t>
            </a:r>
            <a:r>
              <a:rPr lang="it-IT" dirty="0">
                <a:latin typeface="+mj-lt"/>
              </a:rPr>
              <a:t>delle norme </a:t>
            </a:r>
            <a:r>
              <a:rPr lang="it-IT" dirty="0" smtClean="0">
                <a:latin typeface="+mj-lt"/>
              </a:rPr>
              <a:t>che disciplinano la vendita dei prodotti ittici, </a:t>
            </a:r>
            <a:r>
              <a:rPr lang="it-IT" dirty="0">
                <a:latin typeface="+mj-lt"/>
              </a:rPr>
              <a:t>attraverso lo strumento della Conferenza di Servizi, il </a:t>
            </a:r>
            <a:r>
              <a:rPr lang="it-IT" b="1" cap="small" dirty="0">
                <a:solidFill>
                  <a:srgbClr val="00B0F0"/>
                </a:solidFill>
                <a:latin typeface="+mj-lt"/>
              </a:rPr>
              <a:t>GAC Terre di Mare </a:t>
            </a:r>
            <a:r>
              <a:rPr lang="it-IT" dirty="0">
                <a:latin typeface="+mj-lt"/>
              </a:rPr>
              <a:t>e il </a:t>
            </a:r>
            <a:r>
              <a:rPr lang="it-IT" b="1" cap="small" dirty="0">
                <a:solidFill>
                  <a:srgbClr val="C00000"/>
                </a:solidFill>
                <a:latin typeface="+mj-lt"/>
              </a:rPr>
              <a:t>Comune di Molfetta </a:t>
            </a:r>
            <a:r>
              <a:rPr lang="it-IT" dirty="0">
                <a:latin typeface="+mj-lt"/>
              </a:rPr>
              <a:t>con la collaborazione dell’ASL di Molfetta, dell’Associazione Armatori da Pesca e della Capitaneria di Porto di Molfetta, </a:t>
            </a:r>
            <a:r>
              <a:rPr lang="it-IT" dirty="0" smtClean="0">
                <a:latin typeface="+mj-lt"/>
              </a:rPr>
              <a:t>hanno realizzato </a:t>
            </a:r>
            <a:r>
              <a:rPr lang="it-IT" dirty="0">
                <a:latin typeface="+mj-lt"/>
              </a:rPr>
              <a:t>le </a:t>
            </a:r>
            <a:r>
              <a:rPr lang="it-IT" dirty="0" smtClean="0">
                <a:latin typeface="+mj-lt"/>
              </a:rPr>
              <a:t>«</a:t>
            </a:r>
            <a:r>
              <a:rPr lang="it-IT" b="1" cap="small" dirty="0" smtClean="0">
                <a:latin typeface="+mj-lt"/>
              </a:rPr>
              <a:t>Linee </a:t>
            </a:r>
            <a:r>
              <a:rPr lang="it-IT" b="1" cap="small" dirty="0">
                <a:latin typeface="+mj-lt"/>
              </a:rPr>
              <a:t>Guida per la Vendita diretta del </a:t>
            </a:r>
            <a:r>
              <a:rPr lang="it-IT" b="1" cap="small" dirty="0" smtClean="0">
                <a:latin typeface="+mj-lt"/>
              </a:rPr>
              <a:t>pescato</a:t>
            </a:r>
            <a:r>
              <a:rPr lang="it-IT" dirty="0" smtClean="0">
                <a:latin typeface="+mj-lt"/>
              </a:rPr>
              <a:t>» per definire</a:t>
            </a:r>
            <a:r>
              <a:rPr lang="it-IT" dirty="0">
                <a:latin typeface="+mj-lt"/>
              </a:rPr>
              <a:t>, in ottica di </a:t>
            </a:r>
            <a:r>
              <a:rPr lang="it-IT" b="1" u="sng" cap="small" dirty="0">
                <a:latin typeface="+mj-lt"/>
              </a:rPr>
              <a:t>semplificazione</a:t>
            </a:r>
            <a:r>
              <a:rPr lang="it-IT" dirty="0">
                <a:latin typeface="+mj-lt"/>
              </a:rPr>
              <a:t>, </a:t>
            </a:r>
            <a:r>
              <a:rPr lang="it-IT" dirty="0" smtClean="0">
                <a:latin typeface="+mj-lt"/>
              </a:rPr>
              <a:t>i requisiti </a:t>
            </a:r>
            <a:r>
              <a:rPr lang="it-IT" dirty="0">
                <a:latin typeface="+mj-lt"/>
              </a:rPr>
              <a:t>igienico – </a:t>
            </a:r>
            <a:r>
              <a:rPr lang="it-IT" dirty="0" smtClean="0">
                <a:latin typeface="+mj-lt"/>
              </a:rPr>
              <a:t>sanitari da rispettare e l’iter amministrativo da seguire </a:t>
            </a:r>
            <a:r>
              <a:rPr lang="it-IT" dirty="0">
                <a:latin typeface="+mj-lt"/>
              </a:rPr>
              <a:t>per </a:t>
            </a:r>
            <a:r>
              <a:rPr lang="it-IT" dirty="0" smtClean="0">
                <a:latin typeface="+mj-lt"/>
              </a:rPr>
              <a:t>avviare attività di vendita diretta attraverso diverse modalità</a:t>
            </a:r>
            <a:endParaRPr lang="it-IT" dirty="0">
              <a:latin typeface="+mj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77142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grpSp>
        <p:nvGrpSpPr>
          <p:cNvPr id="5" name="Group 4"/>
          <p:cNvGrpSpPr>
            <a:grpSpLocks noChangeAspect="1"/>
          </p:cNvGrpSpPr>
          <p:nvPr/>
        </p:nvGrpSpPr>
        <p:grpSpPr bwMode="auto">
          <a:xfrm>
            <a:off x="4716539" y="1251751"/>
            <a:ext cx="4158745" cy="4745254"/>
            <a:chOff x="3150" y="917"/>
            <a:chExt cx="2659" cy="3034"/>
          </a:xfrm>
        </p:grpSpPr>
        <p:sp>
          <p:nvSpPr>
            <p:cNvPr id="6" name="AutoShape 3"/>
            <p:cNvSpPr>
              <a:spLocks noChangeAspect="1" noChangeArrowheads="1" noTextEdit="1"/>
            </p:cNvSpPr>
            <p:nvPr/>
          </p:nvSpPr>
          <p:spPr bwMode="auto">
            <a:xfrm>
              <a:off x="3150" y="917"/>
              <a:ext cx="2659" cy="30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t-IT"/>
            </a:p>
          </p:txBody>
        </p:sp>
        <p:pic>
          <p:nvPicPr>
            <p:cNvPr id="1029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50" y="917"/>
              <a:ext cx="2664" cy="30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269"/>
            <a:ext cx="1269507" cy="126950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20932" y="1251751"/>
            <a:ext cx="2752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small" dirty="0" smtClean="0">
                <a:solidFill>
                  <a:srgbClr val="009999"/>
                </a:solidFill>
                <a:latin typeface="Calibri" panose="020F0502020204030204" pitchFamily="34" charset="0"/>
              </a:rPr>
              <a:t>Indirizzi di carattere tecnico-operativo</a:t>
            </a:r>
            <a:endParaRPr lang="it-IT" sz="2400" b="1" cap="small" dirty="0">
              <a:solidFill>
                <a:srgbClr val="009999"/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052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224551" y="2241279"/>
            <a:ext cx="3952856" cy="2308324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Per semplificare </a:t>
            </a:r>
            <a:r>
              <a:rPr lang="it-IT" dirty="0">
                <a:latin typeface="+mj-lt"/>
              </a:rPr>
              <a:t>l’</a:t>
            </a:r>
            <a:r>
              <a:rPr lang="it-IT" b="1" cap="small" dirty="0">
                <a:latin typeface="+mj-lt"/>
              </a:rPr>
              <a:t>iter amministrativo</a:t>
            </a:r>
            <a:r>
              <a:rPr lang="it-IT" dirty="0">
                <a:latin typeface="+mj-lt"/>
              </a:rPr>
              <a:t> per l’avvio delle attività di vendita </a:t>
            </a:r>
            <a:r>
              <a:rPr lang="it-IT" dirty="0" smtClean="0">
                <a:latin typeface="+mj-lt"/>
              </a:rPr>
              <a:t>diretta abbiamo anche predisposto un apposito modello </a:t>
            </a:r>
            <a:r>
              <a:rPr lang="it-IT" dirty="0">
                <a:latin typeface="+mj-lt"/>
              </a:rPr>
              <a:t>di </a:t>
            </a:r>
            <a:r>
              <a:rPr lang="it-IT" dirty="0" smtClean="0">
                <a:latin typeface="+mj-lt"/>
              </a:rPr>
              <a:t>«</a:t>
            </a:r>
            <a:r>
              <a:rPr lang="it-IT" b="1" cap="small" dirty="0" smtClean="0">
                <a:latin typeface="+mj-lt"/>
              </a:rPr>
              <a:t>SCIA per </a:t>
            </a:r>
            <a:r>
              <a:rPr lang="it-IT" b="1" cap="small" dirty="0">
                <a:latin typeface="+mj-lt"/>
              </a:rPr>
              <a:t>la vendita diretta del proprio pescato di piccoli quantitativi in ambito </a:t>
            </a:r>
            <a:r>
              <a:rPr lang="it-IT" b="1" cap="small" dirty="0" smtClean="0">
                <a:latin typeface="+mj-lt"/>
              </a:rPr>
              <a:t>locale</a:t>
            </a:r>
            <a:r>
              <a:rPr lang="it-IT" dirty="0" smtClean="0">
                <a:latin typeface="+mj-lt"/>
              </a:rPr>
              <a:t>», </a:t>
            </a:r>
            <a:r>
              <a:rPr lang="it-IT" dirty="0">
                <a:latin typeface="+mj-lt"/>
              </a:rPr>
              <a:t>che consente </a:t>
            </a:r>
            <a:r>
              <a:rPr lang="it-IT" dirty="0" smtClean="0">
                <a:latin typeface="+mj-lt"/>
              </a:rPr>
              <a:t>ai nostri pescatori di </a:t>
            </a:r>
            <a:r>
              <a:rPr lang="it-IT" dirty="0">
                <a:latin typeface="+mj-lt"/>
              </a:rPr>
              <a:t>avviare tale tipologia di vendita in tempi </a:t>
            </a:r>
            <a:r>
              <a:rPr lang="it-IT" dirty="0" smtClean="0">
                <a:latin typeface="+mj-lt"/>
              </a:rPr>
              <a:t>brevissimi</a:t>
            </a:r>
            <a:endParaRPr lang="it-IT" dirty="0">
              <a:latin typeface="+mj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49364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7" name="Immagin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07269"/>
            <a:ext cx="1269507" cy="1269507"/>
          </a:xfrm>
          <a:prstGeom prst="rect">
            <a:avLst/>
          </a:prstGeom>
        </p:spPr>
      </p:pic>
      <p:sp>
        <p:nvSpPr>
          <p:cNvPr id="8" name="CasellaDiTesto 7"/>
          <p:cNvSpPr txBox="1"/>
          <p:nvPr/>
        </p:nvSpPr>
        <p:spPr>
          <a:xfrm>
            <a:off x="1020932" y="1251751"/>
            <a:ext cx="2752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small" dirty="0" smtClean="0">
                <a:solidFill>
                  <a:srgbClr val="009999"/>
                </a:solidFill>
                <a:latin typeface="Calibri" panose="020F0502020204030204" pitchFamily="34" charset="0"/>
              </a:rPr>
              <a:t>Indirizzi di carattere tecnico-operativo</a:t>
            </a:r>
            <a:endParaRPr lang="it-IT" sz="2400" b="1" cap="small" dirty="0">
              <a:solidFill>
                <a:srgbClr val="009999"/>
              </a:solidFill>
              <a:latin typeface="Calibri" panose="020F0502020204030204" pitchFamily="34" charset="0"/>
            </a:endParaRPr>
          </a:p>
        </p:txBody>
      </p:sp>
      <p:pic>
        <p:nvPicPr>
          <p:cNvPr id="14" name="Immagine 13"/>
          <p:cNvPicPr>
            <a:picLocks noChangeAspect="1"/>
          </p:cNvPicPr>
          <p:nvPr/>
        </p:nvPicPr>
        <p:blipFill rotWithShape="1">
          <a:blip r:embed="rId4"/>
          <a:srcRect l="2302" t="3860" r="2176" b="3238"/>
          <a:stretch/>
        </p:blipFill>
        <p:spPr>
          <a:xfrm>
            <a:off x="4474347" y="1007269"/>
            <a:ext cx="4039338" cy="539227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04991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sp>
        <p:nvSpPr>
          <p:cNvPr id="18" name="CasellaDiTesto 17"/>
          <p:cNvSpPr txBox="1"/>
          <p:nvPr/>
        </p:nvSpPr>
        <p:spPr>
          <a:xfrm>
            <a:off x="215674" y="2179136"/>
            <a:ext cx="5696855" cy="369331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>
              <a:tabLst>
                <a:tab pos="541338" algn="l"/>
                <a:tab pos="630238" algn="l"/>
              </a:tabLst>
            </a:pPr>
            <a:r>
              <a:rPr lang="it-IT" dirty="0">
                <a:latin typeface="+mj-lt"/>
              </a:rPr>
              <a:t>Il </a:t>
            </a:r>
            <a:r>
              <a:rPr lang="it-IT" b="1" cap="small" dirty="0">
                <a:solidFill>
                  <a:srgbClr val="00B0F0"/>
                </a:solidFill>
                <a:latin typeface="+mj-lt"/>
              </a:rPr>
              <a:t>GAC Terre di Mare </a:t>
            </a:r>
            <a:r>
              <a:rPr lang="it-IT" dirty="0" smtClean="0">
                <a:latin typeface="+mj-lt"/>
              </a:rPr>
              <a:t>ha supportato </a:t>
            </a:r>
            <a:r>
              <a:rPr lang="it-IT" dirty="0">
                <a:latin typeface="+mj-lt"/>
              </a:rPr>
              <a:t>i pescatori che </a:t>
            </a:r>
            <a:r>
              <a:rPr lang="it-IT" dirty="0" smtClean="0">
                <a:latin typeface="+mj-lt"/>
              </a:rPr>
              <a:t>avevano </a:t>
            </a:r>
            <a:r>
              <a:rPr lang="it-IT" dirty="0">
                <a:latin typeface="+mj-lt"/>
              </a:rPr>
              <a:t>delle idee a trasformarle in progetti concreti e per individuare gli interventi necessari a garantire il successo di </a:t>
            </a:r>
            <a:r>
              <a:rPr lang="it-IT" dirty="0" smtClean="0">
                <a:latin typeface="+mj-lt"/>
              </a:rPr>
              <a:t>un’operazione: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Messo </a:t>
            </a:r>
            <a:r>
              <a:rPr lang="it-IT" dirty="0">
                <a:latin typeface="+mj-lt"/>
              </a:rPr>
              <a:t>a disposizione degli operatori l’esperienza della struttura tecnica del GAC e dei suoi </a:t>
            </a:r>
            <a:r>
              <a:rPr lang="it-IT" dirty="0" smtClean="0">
                <a:latin typeface="+mj-lt"/>
              </a:rPr>
              <a:t>amministratori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Condotto </a:t>
            </a:r>
            <a:r>
              <a:rPr lang="it-IT" dirty="0">
                <a:latin typeface="+mj-lt"/>
              </a:rPr>
              <a:t>indagini di mercato sul consumo locale dei prodotti ittici, i cui risultati sono stati messi a loro </a:t>
            </a:r>
            <a:r>
              <a:rPr lang="it-IT" dirty="0" smtClean="0">
                <a:latin typeface="+mj-lt"/>
              </a:rPr>
              <a:t>disposizione</a:t>
            </a: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Supporto </a:t>
            </a:r>
            <a:r>
              <a:rPr lang="it-IT" dirty="0">
                <a:latin typeface="+mj-lt"/>
              </a:rPr>
              <a:t>a trovare i partner giusti (ricerca fornitori, consulenze specifiche, enti turistici, etc.) </a:t>
            </a:r>
            <a:endParaRPr lang="it-IT" dirty="0" smtClean="0">
              <a:latin typeface="+mj-lt"/>
            </a:endParaRPr>
          </a:p>
          <a:p>
            <a:pPr marL="285750" indent="-285750">
              <a:buFont typeface="Wingdings" panose="05000000000000000000" pitchFamily="2" charset="2"/>
              <a:buChar char="§"/>
              <a:tabLst>
                <a:tab pos="541338" algn="l"/>
                <a:tab pos="630238" algn="l"/>
              </a:tabLst>
            </a:pPr>
            <a:r>
              <a:rPr lang="it-IT" dirty="0" smtClean="0">
                <a:latin typeface="+mj-lt"/>
              </a:rPr>
              <a:t>Instaurazione </a:t>
            </a:r>
            <a:r>
              <a:rPr lang="it-IT" dirty="0">
                <a:latin typeface="+mj-lt"/>
              </a:rPr>
              <a:t>e gestione dei rapporti con le autorità </a:t>
            </a:r>
            <a:r>
              <a:rPr lang="it-IT" dirty="0" smtClean="0">
                <a:latin typeface="+mj-lt"/>
              </a:rPr>
              <a:t>locali</a:t>
            </a:r>
            <a:endParaRPr lang="it-IT" dirty="0">
              <a:latin typeface="+mj-lt"/>
            </a:endParaRPr>
          </a:p>
        </p:txBody>
      </p:sp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169492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sp>
        <p:nvSpPr>
          <p:cNvPr id="8" name="CasellaDiTesto 7"/>
          <p:cNvSpPr txBox="1"/>
          <p:nvPr/>
        </p:nvSpPr>
        <p:spPr>
          <a:xfrm>
            <a:off x="1402672" y="1251750"/>
            <a:ext cx="2752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small" dirty="0" smtClean="0">
                <a:solidFill>
                  <a:srgbClr val="009999"/>
                </a:solidFill>
                <a:latin typeface="Calibri" panose="020F0502020204030204" pitchFamily="34" charset="0"/>
              </a:rPr>
              <a:t>Supporto allo sviluppo di Progetti</a:t>
            </a:r>
            <a:endParaRPr lang="it-IT" sz="2400" b="1" cap="small" dirty="0">
              <a:solidFill>
                <a:srgbClr val="009999"/>
              </a:solidFill>
              <a:latin typeface="Calibri" panose="020F0502020204030204" pitchFamily="34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427" y="1196221"/>
            <a:ext cx="1251243" cy="942056"/>
          </a:xfrm>
          <a:prstGeom prst="rect">
            <a:avLst/>
          </a:prstGeom>
        </p:spPr>
      </p:pic>
      <p:pic>
        <p:nvPicPr>
          <p:cNvPr id="15" name="Immagin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12529" y="1511404"/>
            <a:ext cx="3111608" cy="4390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387576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13F300-E6FA-4DEA-BE8B-0E1172B78094}" type="slidenum">
              <a:rPr lang="it-IT" smtClean="0"/>
              <a:pPr/>
              <a:t>8</a:t>
            </a:fld>
            <a:endParaRPr lang="it-IT" dirty="0"/>
          </a:p>
        </p:txBody>
      </p:sp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sp>
        <p:nvSpPr>
          <p:cNvPr id="3" name="CasellaDiTesto 2"/>
          <p:cNvSpPr txBox="1"/>
          <p:nvPr/>
        </p:nvSpPr>
        <p:spPr>
          <a:xfrm>
            <a:off x="34139" y="2007958"/>
            <a:ext cx="5305798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>
                <a:latin typeface="+mj-lt"/>
              </a:rPr>
              <a:t>Abbiamo dedicato gran parte del budget a nostra disposizione per </a:t>
            </a:r>
            <a:r>
              <a:rPr lang="it-IT" b="1" cap="small" dirty="0">
                <a:latin typeface="+mj-lt"/>
              </a:rPr>
              <a:t>concedere finanziamenti </a:t>
            </a:r>
            <a:r>
              <a:rPr lang="it-IT" dirty="0">
                <a:latin typeface="+mj-lt"/>
              </a:rPr>
              <a:t>per l’avvio di </a:t>
            </a:r>
            <a:r>
              <a:rPr lang="it-IT" dirty="0" smtClean="0">
                <a:latin typeface="+mj-lt"/>
              </a:rPr>
              <a:t>attività di: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dall’imbarcazione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in forma itinerante: negozi mobili o banchi temporanei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in forma non itinerante: mercati rionali o </a:t>
            </a:r>
            <a:r>
              <a:rPr lang="it-IT" dirty="0" err="1" smtClean="0">
                <a:latin typeface="+mj-lt"/>
              </a:rPr>
              <a:t>farmer’s</a:t>
            </a:r>
            <a:r>
              <a:rPr lang="it-IT" dirty="0" smtClean="0">
                <a:latin typeface="+mj-lt"/>
              </a:rPr>
              <a:t> market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in locale aperto al pubblico (pescheria)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on line (commercio elettronico)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con consegna a domicilio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Box </a:t>
            </a:r>
            <a:r>
              <a:rPr lang="it-IT" dirty="0" err="1" smtClean="0">
                <a:latin typeface="+mj-lt"/>
              </a:rPr>
              <a:t>scheme</a:t>
            </a:r>
            <a:r>
              <a:rPr lang="it-IT" dirty="0" smtClean="0">
                <a:latin typeface="+mj-lt"/>
              </a:rPr>
              <a:t> – Abbonamento di spesa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it-IT" dirty="0" smtClean="0">
                <a:latin typeface="+mj-lt"/>
              </a:rPr>
              <a:t>Vendita ai GAS</a:t>
            </a:r>
          </a:p>
        </p:txBody>
      </p:sp>
      <p:pic>
        <p:nvPicPr>
          <p:cNvPr id="11" name="Immagine 10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9687" y="2462422"/>
            <a:ext cx="1231608" cy="1195524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Immagine 12" descr="C:\Users\angelo\Desktop\images(3)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48800" y="2718395"/>
            <a:ext cx="1047835" cy="8510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Immagine 16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7177" y="2755338"/>
            <a:ext cx="1058061" cy="8088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" name="Immagin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518" y="5876394"/>
            <a:ext cx="1599390" cy="652812"/>
          </a:xfrm>
          <a:prstGeom prst="rect">
            <a:avLst/>
          </a:prstGeom>
        </p:spPr>
      </p:pic>
      <p:pic>
        <p:nvPicPr>
          <p:cNvPr id="18" name="Immagine 17" descr="C:\Users\Postazione02\Desktop\FireShot Screen Capture #014 - 'Frittura mista - - Pescato fresco - Peschereccio Mizar' - www_pescherecciomizar_it_main_pescato_php_id=71&amp;res_1=1920&amp;res_2=1080.jpg"/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73254" y="4833955"/>
            <a:ext cx="1523380" cy="711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" name="Immagine 18"/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6650" y="3758627"/>
            <a:ext cx="1612715" cy="938804"/>
          </a:xfrm>
          <a:prstGeom prst="rect">
            <a:avLst/>
          </a:prstGeom>
          <a:noFill/>
          <a:ln>
            <a:noFill/>
          </a:ln>
          <a:extLst/>
        </p:spPr>
      </p:pic>
      <p:pic>
        <p:nvPicPr>
          <p:cNvPr id="20" name="Immagine 19" descr="http://t3.gstatic.com/images?q=tbn:ANd9GcTuVBR6LJ1s_M2lRplsxZJkoKGB21dPEuEUo1EGcWMjyl07Hl1PHg"/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3886" y="4668182"/>
            <a:ext cx="1617569" cy="877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Immagine 24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50344" y="5784816"/>
            <a:ext cx="1345872" cy="1064178"/>
          </a:xfrm>
          <a:prstGeom prst="rect">
            <a:avLst/>
          </a:prstGeom>
        </p:spPr>
      </p:pic>
      <p:pic>
        <p:nvPicPr>
          <p:cNvPr id="26" name="Immagine 25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898139" y="3683970"/>
            <a:ext cx="1498077" cy="949044"/>
          </a:xfrm>
          <a:prstGeom prst="rect">
            <a:avLst/>
          </a:prstGeom>
        </p:spPr>
      </p:pic>
      <p:pic>
        <p:nvPicPr>
          <p:cNvPr id="27" name="Immagine 26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7525062" y="5761238"/>
            <a:ext cx="1545390" cy="1096762"/>
          </a:xfrm>
          <a:prstGeom prst="rect">
            <a:avLst/>
          </a:prstGeom>
        </p:spPr>
      </p:pic>
      <p:pic>
        <p:nvPicPr>
          <p:cNvPr id="29" name="Immagine 28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7826" y="852359"/>
            <a:ext cx="1635999" cy="1804816"/>
          </a:xfrm>
          <a:prstGeom prst="rect">
            <a:avLst/>
          </a:prstGeom>
        </p:spPr>
      </p:pic>
      <p:sp>
        <p:nvSpPr>
          <p:cNvPr id="24" name="Rectangle 3"/>
          <p:cNvSpPr>
            <a:spLocks noChangeArrowheads="1"/>
          </p:cNvSpPr>
          <p:nvPr/>
        </p:nvSpPr>
        <p:spPr bwMode="auto">
          <a:xfrm>
            <a:off x="0" y="179052"/>
            <a:ext cx="6192837" cy="707886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ruolo del GAC Terre di Mare nel processo di commercializzazione delle catture locali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sp>
        <p:nvSpPr>
          <p:cNvPr id="28" name="CasellaDiTesto 27"/>
          <p:cNvSpPr txBox="1"/>
          <p:nvPr/>
        </p:nvSpPr>
        <p:spPr>
          <a:xfrm>
            <a:off x="1054447" y="1176961"/>
            <a:ext cx="27520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400" b="1" cap="small" dirty="0" smtClean="0">
                <a:solidFill>
                  <a:srgbClr val="009999"/>
                </a:solidFill>
                <a:latin typeface="Calibri" panose="020F0502020204030204" pitchFamily="34" charset="0"/>
              </a:rPr>
              <a:t>Cofinanziamento di progetti</a:t>
            </a:r>
            <a:endParaRPr lang="it-IT" sz="2400" b="1" cap="small" dirty="0">
              <a:solidFill>
                <a:srgbClr val="009999"/>
              </a:solidFill>
              <a:latin typeface="Calibri" panose="020F0502020204030204" pitchFamily="34" charset="0"/>
            </a:endParaRPr>
          </a:p>
        </p:txBody>
      </p:sp>
      <p:pic>
        <p:nvPicPr>
          <p:cNvPr id="9" name="Immagine 8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5791"/>
          <a:stretch/>
        </p:blipFill>
        <p:spPr>
          <a:xfrm>
            <a:off x="-4678" y="1052505"/>
            <a:ext cx="1059125" cy="10273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753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pic>
        <p:nvPicPr>
          <p:cNvPr id="23558" name="Immagin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86" y="5251450"/>
            <a:ext cx="2112963" cy="1535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59" name="Immagin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693" y="1071563"/>
            <a:ext cx="2006601" cy="1946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0" name="Immagin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182" y="2931269"/>
            <a:ext cx="1854200" cy="2143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1" name="Immagine 1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6969" y="1046907"/>
            <a:ext cx="3190875" cy="1884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2" name="Immagin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4461" y="2763838"/>
            <a:ext cx="1217612" cy="2163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Immagine 2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65638" y="4606925"/>
            <a:ext cx="1728787" cy="2287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Immagine 2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1063" y="4187825"/>
            <a:ext cx="2346325" cy="1174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5" name="Immagine 2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861" y="2687011"/>
            <a:ext cx="2217737" cy="1335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6" name="Immagine 24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92350" y="5449888"/>
            <a:ext cx="2035175" cy="1443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Segnaposto contenuto 12" descr="prodotti facchini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4392613"/>
            <a:ext cx="3135313" cy="2508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Immagine 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7863" y="2921000"/>
            <a:ext cx="3397250" cy="146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Picture 8" descr="C:\Users\elianto 2\Desktop\scheda1 A4.jpg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1937" y="1270793"/>
            <a:ext cx="1095375" cy="154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70" name="Picture 3" descr="C:\Users\elianto 2\Desktop\logo-fac.p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72200" y="1262857"/>
            <a:ext cx="1430337" cy="1260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3"/>
          <p:cNvSpPr>
            <a:spLocks noChangeArrowheads="1"/>
          </p:cNvSpPr>
          <p:nvPr/>
        </p:nvSpPr>
        <p:spPr bwMode="auto">
          <a:xfrm>
            <a:off x="0" y="95748"/>
            <a:ext cx="6192837" cy="769441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>
                <a:solidFill>
                  <a:schemeClr val="bg1"/>
                </a:solidFill>
              </a:rPr>
              <a:t>Dalle parole ai fatti: i nostri </a:t>
            </a:r>
            <a:r>
              <a:rPr lang="it-IT" sz="2400" b="1" cap="small" dirty="0">
                <a:solidFill>
                  <a:schemeClr val="bg1"/>
                </a:solidFill>
              </a:rPr>
              <a:t>imprenditori ittici </a:t>
            </a:r>
            <a:r>
              <a:rPr lang="it-IT" sz="2000" b="1" cap="small" dirty="0">
                <a:solidFill>
                  <a:schemeClr val="bg1"/>
                </a:solidFill>
              </a:rPr>
              <a:t>e i nuovi e innovativi canali di vendita</a:t>
            </a:r>
          </a:p>
        </p:txBody>
      </p:sp>
    </p:spTree>
    <p:extLst>
      <p:ext uri="{BB962C8B-B14F-4D97-AF65-F5344CB8AC3E}">
        <p14:creationId xmlns:p14="http://schemas.microsoft.com/office/powerpoint/2010/main" val="580884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6036" y="6173955"/>
            <a:ext cx="1725894" cy="5054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307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 b="13448"/>
          <a:stretch>
            <a:fillRect/>
          </a:stretch>
        </p:blipFill>
        <p:spPr bwMode="auto">
          <a:xfrm>
            <a:off x="4859338" y="4418013"/>
            <a:ext cx="4284662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7" name="Segnaposto contenuto 2"/>
          <p:cNvSpPr>
            <a:spLocks noGrp="1"/>
          </p:cNvSpPr>
          <p:nvPr>
            <p:ph idx="1"/>
          </p:nvPr>
        </p:nvSpPr>
        <p:spPr>
          <a:xfrm>
            <a:off x="65088" y="1412875"/>
            <a:ext cx="3132137" cy="4243388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it-IT" sz="2400" b="1" cap="small" dirty="0" smtClean="0">
                <a:solidFill>
                  <a:srgbClr val="00B0F0"/>
                </a:solidFill>
              </a:rPr>
              <a:t>Fish All </a:t>
            </a:r>
            <a:r>
              <a:rPr lang="en-US" altLang="it-IT" sz="2400" b="1" cap="small" dirty="0">
                <a:solidFill>
                  <a:srgbClr val="00B0F0"/>
                </a:solidFill>
              </a:rPr>
              <a:t>D</a:t>
            </a:r>
            <a:r>
              <a:rPr lang="en-US" altLang="it-IT" sz="2400" b="1" cap="small" dirty="0" smtClean="0">
                <a:solidFill>
                  <a:srgbClr val="00B0F0"/>
                </a:solidFill>
              </a:rPr>
              <a:t>ays </a:t>
            </a:r>
            <a:r>
              <a:rPr lang="en-US" altLang="it-IT" sz="2400" dirty="0">
                <a:latin typeface="+mj-lt"/>
              </a:rPr>
              <a:t>è un progetto di attività di vendita diretta che permette ai consumatori di acquistare pesce fresco e di riceverlo direttamente dalla barca o con consegna a domicilio</a:t>
            </a:r>
            <a:endParaRPr lang="it-IT" altLang="it-IT" sz="2400" dirty="0">
              <a:latin typeface="+mj-lt"/>
            </a:endParaRPr>
          </a:p>
        </p:txBody>
      </p:sp>
      <p:pic>
        <p:nvPicPr>
          <p:cNvPr id="3081" name="Segnaposto contenuto 12" descr="prodotti facchini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40088" y="1627188"/>
            <a:ext cx="5688012" cy="455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82" name="Picture 3" descr="C:\Users\elianto 2\Desktop\logo-fa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04775"/>
            <a:ext cx="927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6670444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6036" y="6173955"/>
            <a:ext cx="1725894" cy="5054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124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 b="13448"/>
          <a:stretch>
            <a:fillRect/>
          </a:stretch>
        </p:blipFill>
        <p:spPr bwMode="auto">
          <a:xfrm>
            <a:off x="4859338" y="4418013"/>
            <a:ext cx="4284662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Segnaposto contenuto 2"/>
          <p:cNvSpPr>
            <a:spLocks noGrp="1"/>
          </p:cNvSpPr>
          <p:nvPr>
            <p:ph idx="1"/>
          </p:nvPr>
        </p:nvSpPr>
        <p:spPr>
          <a:xfrm>
            <a:off x="7938" y="1177925"/>
            <a:ext cx="2714625" cy="3124109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it-IT" sz="2000" b="1" cap="small" dirty="0" smtClean="0">
                <a:solidFill>
                  <a:srgbClr val="00B0F0"/>
                </a:solidFill>
              </a:rPr>
              <a:t>Fish All Days </a:t>
            </a:r>
            <a:r>
              <a:rPr lang="it-IT" altLang="it-IT" sz="2400" dirty="0">
                <a:latin typeface="+mj-lt"/>
              </a:rPr>
              <a:t>ha creato una scheda di vendita, nella quale i consumatori possono trovare utili informazioni</a:t>
            </a:r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it-IT" altLang="it-IT" sz="1800" dirty="0" smtClean="0">
              <a:solidFill>
                <a:schemeClr val="tx2"/>
              </a:solidFill>
            </a:endParaRPr>
          </a:p>
        </p:txBody>
      </p:sp>
      <p:pic>
        <p:nvPicPr>
          <p:cNvPr id="5129" name="Picture 8" descr="C:\Users\elianto 2\Desktop\scheda1 A4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8600" y="1093788"/>
            <a:ext cx="6329363" cy="5821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0" name="Picture 3" descr="C:\Users\elianto 2\Desktop\logo-fac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04775"/>
            <a:ext cx="927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2651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6036" y="6173955"/>
            <a:ext cx="1725894" cy="5054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6148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 b="13448"/>
          <a:stretch>
            <a:fillRect/>
          </a:stretch>
        </p:blipFill>
        <p:spPr bwMode="auto">
          <a:xfrm>
            <a:off x="4859338" y="4418013"/>
            <a:ext cx="4284662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9" name="Segnaposto contenuto 2"/>
          <p:cNvSpPr>
            <a:spLocks noGrp="1"/>
          </p:cNvSpPr>
          <p:nvPr>
            <p:ph idx="1"/>
          </p:nvPr>
        </p:nvSpPr>
        <p:spPr>
          <a:xfrm>
            <a:off x="0" y="1239838"/>
            <a:ext cx="2830513" cy="2117725"/>
          </a:xfrm>
        </p:spPr>
        <p:txBody>
          <a:bodyPr/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r>
              <a:rPr lang="en-US" altLang="it-IT" sz="2000" b="1" cap="small" dirty="0" smtClean="0">
                <a:solidFill>
                  <a:srgbClr val="00B0F0"/>
                </a:solidFill>
              </a:rPr>
              <a:t>Fish All Days </a:t>
            </a:r>
            <a:r>
              <a:rPr lang="en-US" altLang="it-IT" sz="2400" dirty="0">
                <a:latin typeface="+mj-lt"/>
              </a:rPr>
              <a:t>mette questa scheda sulla sua pagina Facebook e Whatsapp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it-IT" altLang="it-IT" sz="2000" dirty="0" smtClean="0">
              <a:solidFill>
                <a:schemeClr val="tx2"/>
              </a:solidFill>
            </a:endParaRP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  <a:defRPr/>
            </a:pPr>
            <a:endParaRPr lang="it-IT" altLang="it-IT" sz="2000" dirty="0" smtClean="0">
              <a:solidFill>
                <a:schemeClr val="tx2"/>
              </a:solidFill>
            </a:endParaRPr>
          </a:p>
        </p:txBody>
      </p:sp>
      <p:pic>
        <p:nvPicPr>
          <p:cNvPr id="6153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30888" y="1295400"/>
            <a:ext cx="2946400" cy="4203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4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97225" y="1312863"/>
            <a:ext cx="2432050" cy="4324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ttangolo 6"/>
          <p:cNvSpPr/>
          <p:nvPr/>
        </p:nvSpPr>
        <p:spPr>
          <a:xfrm>
            <a:off x="3621088" y="1668463"/>
            <a:ext cx="1584325" cy="142875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/>
          </a:p>
        </p:txBody>
      </p:sp>
      <p:pic>
        <p:nvPicPr>
          <p:cNvPr id="6156" name="Picture 3" descr="C:\Users\elianto 2\Desktop\logo-fa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04775"/>
            <a:ext cx="927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22107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6036" y="6173955"/>
            <a:ext cx="1725894" cy="5054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7172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 b="13448"/>
          <a:stretch>
            <a:fillRect/>
          </a:stretch>
        </p:blipFill>
        <p:spPr bwMode="auto">
          <a:xfrm>
            <a:off x="4859338" y="4418013"/>
            <a:ext cx="4284662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73" name="Segnaposto contenuto 2"/>
          <p:cNvSpPr>
            <a:spLocks noGrp="1"/>
          </p:cNvSpPr>
          <p:nvPr>
            <p:ph idx="1"/>
          </p:nvPr>
        </p:nvSpPr>
        <p:spPr>
          <a:xfrm>
            <a:off x="65088" y="1306513"/>
            <a:ext cx="3211512" cy="2498725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  <a:defRPr/>
            </a:pPr>
            <a:r>
              <a:rPr lang="en-US" altLang="it-IT" sz="2400" dirty="0">
                <a:latin typeface="+mj-lt"/>
              </a:rPr>
              <a:t>I </a:t>
            </a:r>
            <a:r>
              <a:rPr lang="en-US" altLang="it-IT" sz="2400" dirty="0" err="1">
                <a:latin typeface="+mj-lt"/>
              </a:rPr>
              <a:t>consumatori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fanno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il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loro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ordine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attraverso</a:t>
            </a:r>
            <a:r>
              <a:rPr lang="en-US" altLang="it-IT" sz="2400" dirty="0">
                <a:latin typeface="+mj-lt"/>
              </a:rPr>
              <a:t> Facebook, </a:t>
            </a:r>
            <a:r>
              <a:rPr lang="en-US" altLang="it-IT" sz="2400" dirty="0" err="1">
                <a:latin typeface="+mj-lt"/>
              </a:rPr>
              <a:t>whatsapp</a:t>
            </a:r>
            <a:r>
              <a:rPr lang="en-US" altLang="it-IT" sz="2400" dirty="0">
                <a:latin typeface="+mj-lt"/>
              </a:rPr>
              <a:t>, e-mail, </a:t>
            </a:r>
            <a:r>
              <a:rPr lang="en-US" altLang="it-IT" sz="2400" dirty="0" err="1">
                <a:latin typeface="+mj-lt"/>
              </a:rPr>
              <a:t>sms</a:t>
            </a:r>
            <a:r>
              <a:rPr lang="en-US" altLang="it-IT" sz="2400" dirty="0">
                <a:latin typeface="+mj-lt"/>
              </a:rPr>
              <a:t> o </a:t>
            </a:r>
            <a:r>
              <a:rPr lang="en-US" altLang="it-IT" sz="2400" dirty="0" err="1">
                <a:latin typeface="+mj-lt"/>
              </a:rPr>
              <a:t>chiamata</a:t>
            </a:r>
            <a:r>
              <a:rPr lang="en-US" altLang="it-IT" sz="2400" dirty="0">
                <a:latin typeface="+mj-lt"/>
              </a:rPr>
              <a:t> e </a:t>
            </a:r>
            <a:r>
              <a:rPr lang="en-US" altLang="it-IT" sz="2400" dirty="0" err="1">
                <a:latin typeface="+mj-lt"/>
              </a:rPr>
              <a:t>dopo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ricevono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conferma</a:t>
            </a:r>
            <a:r>
              <a:rPr lang="en-US" altLang="it-IT" sz="2400" dirty="0">
                <a:latin typeface="+mj-lt"/>
              </a:rPr>
              <a:t> del </a:t>
            </a:r>
            <a:r>
              <a:rPr lang="en-US" altLang="it-IT" sz="2400" dirty="0" err="1">
                <a:latin typeface="+mj-lt"/>
              </a:rPr>
              <a:t>pescato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ordinato</a:t>
            </a:r>
            <a:endParaRPr lang="en-US" altLang="it-IT" sz="2400" dirty="0">
              <a:latin typeface="+mj-lt"/>
            </a:endParaRPr>
          </a:p>
          <a:p>
            <a:pPr marL="0" indent="0">
              <a:spcBef>
                <a:spcPct val="0"/>
              </a:spcBef>
              <a:buNone/>
              <a:defRPr/>
            </a:pPr>
            <a:endParaRPr lang="it-IT" altLang="it-IT" sz="2400" dirty="0">
              <a:latin typeface="+mj-lt"/>
            </a:endParaRPr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it-IT" altLang="it-IT" sz="2000" dirty="0" smtClean="0">
              <a:solidFill>
                <a:schemeClr val="tx2"/>
              </a:solidFill>
            </a:endParaRPr>
          </a:p>
        </p:txBody>
      </p:sp>
      <p:pic>
        <p:nvPicPr>
          <p:cNvPr id="7177" name="Picture 9" descr="C:\Users\elianto 2\Desktop\img3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3875" y="1122363"/>
            <a:ext cx="1679575" cy="2682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8" name="Immagin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2750" y="1117600"/>
            <a:ext cx="1617663" cy="264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Immagin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35363" y="4046538"/>
            <a:ext cx="149701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Immagine 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2388" y="4046538"/>
            <a:ext cx="1497012" cy="2660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1" name="Immagine 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5025" y="3959225"/>
            <a:ext cx="1593850" cy="28336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2" name="Picture 3" descr="C:\Users\elianto 2\Desktop\logo-fac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04775"/>
            <a:ext cx="927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663992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 cstate="print">
            <a:extLst/>
          </a:blip>
          <a:srcRect/>
          <a:stretch>
            <a:fillRect/>
          </a:stretch>
        </p:blipFill>
        <p:spPr bwMode="auto">
          <a:xfrm>
            <a:off x="246036" y="6173955"/>
            <a:ext cx="1725894" cy="505402"/>
          </a:xfrm>
          <a:prstGeom prst="roundRect">
            <a:avLst>
              <a:gd name="adj" fmla="val 0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8196" name="Picture 2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617" b="13448"/>
          <a:stretch>
            <a:fillRect/>
          </a:stretch>
        </p:blipFill>
        <p:spPr bwMode="auto">
          <a:xfrm>
            <a:off x="4859338" y="4418013"/>
            <a:ext cx="4284662" cy="2439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7" name="Segnaposto contenuto 2"/>
          <p:cNvSpPr>
            <a:spLocks noGrp="1"/>
          </p:cNvSpPr>
          <p:nvPr>
            <p:ph idx="1"/>
          </p:nvPr>
        </p:nvSpPr>
        <p:spPr>
          <a:xfrm>
            <a:off x="68263" y="1192213"/>
            <a:ext cx="3635375" cy="3316287"/>
          </a:xfrm>
        </p:spPr>
        <p:txBody>
          <a:bodyPr>
            <a:normAutofit fontScale="92500"/>
          </a:bodyPr>
          <a:lstStyle/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it-IT" sz="2400" dirty="0">
                <a:latin typeface="+mj-lt"/>
              </a:rPr>
              <a:t>I </a:t>
            </a:r>
            <a:r>
              <a:rPr lang="en-US" altLang="it-IT" sz="2400" dirty="0" err="1">
                <a:latin typeface="+mj-lt"/>
              </a:rPr>
              <a:t>consumatori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possono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ordinare</a:t>
            </a:r>
            <a:r>
              <a:rPr lang="en-US" altLang="it-IT" sz="2400" dirty="0">
                <a:latin typeface="+mj-lt"/>
              </a:rPr>
              <a:t> un </a:t>
            </a:r>
            <a:r>
              <a:rPr lang="en-US" altLang="it-IT" sz="2400" dirty="0" err="1">
                <a:latin typeface="+mj-lt"/>
              </a:rPr>
              <a:t>giorno</a:t>
            </a:r>
            <a:r>
              <a:rPr lang="en-US" altLang="it-IT" sz="2400" dirty="0">
                <a:latin typeface="+mj-lt"/>
              </a:rPr>
              <a:t> prima </a:t>
            </a:r>
            <a:r>
              <a:rPr lang="en-US" altLang="it-IT" sz="2400" dirty="0" err="1">
                <a:latin typeface="+mj-lt"/>
              </a:rPr>
              <a:t>che</a:t>
            </a:r>
            <a:r>
              <a:rPr lang="en-US" altLang="it-IT" sz="2400" dirty="0">
                <a:latin typeface="+mj-lt"/>
              </a:rPr>
              <a:t> la </a:t>
            </a:r>
            <a:r>
              <a:rPr lang="en-US" altLang="it-IT" sz="2400" dirty="0" err="1">
                <a:latin typeface="+mj-lt"/>
              </a:rPr>
              <a:t>barca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ritorna</a:t>
            </a:r>
            <a:r>
              <a:rPr lang="en-US" altLang="it-IT" sz="2400" dirty="0">
                <a:latin typeface="+mj-lt"/>
              </a:rPr>
              <a:t> in </a:t>
            </a:r>
            <a:r>
              <a:rPr lang="en-US" altLang="it-IT" sz="2400" dirty="0" err="1">
                <a:latin typeface="+mj-lt"/>
              </a:rPr>
              <a:t>porto</a:t>
            </a:r>
            <a:r>
              <a:rPr lang="en-US" altLang="it-IT" sz="2400" dirty="0">
                <a:latin typeface="+mj-lt"/>
              </a:rPr>
              <a:t> (</a:t>
            </a:r>
            <a:r>
              <a:rPr lang="en-US" altLang="it-IT" sz="2400" dirty="0" err="1">
                <a:latin typeface="+mj-lt"/>
              </a:rPr>
              <a:t>Martedì</a:t>
            </a:r>
            <a:r>
              <a:rPr lang="en-US" altLang="it-IT" sz="2400" dirty="0">
                <a:latin typeface="+mj-lt"/>
              </a:rPr>
              <a:t> o </a:t>
            </a:r>
            <a:r>
              <a:rPr lang="en-US" altLang="it-IT" sz="2400" dirty="0" err="1">
                <a:latin typeface="+mj-lt"/>
              </a:rPr>
              <a:t>Giovedì</a:t>
            </a:r>
            <a:r>
              <a:rPr lang="en-US" altLang="it-IT" sz="2400" dirty="0">
                <a:latin typeface="+mj-lt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it-IT" sz="2400" dirty="0">
                <a:latin typeface="+mj-lt"/>
              </a:rPr>
              <a:t>Le </a:t>
            </a:r>
            <a:r>
              <a:rPr lang="en-US" altLang="it-IT" sz="2400" dirty="0" err="1">
                <a:latin typeface="+mj-lt"/>
              </a:rPr>
              <a:t>consegne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sono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fatte</a:t>
            </a:r>
            <a:r>
              <a:rPr lang="en-US" altLang="it-IT" sz="2400" dirty="0">
                <a:latin typeface="+mj-lt"/>
              </a:rPr>
              <a:t> di </a:t>
            </a:r>
            <a:r>
              <a:rPr lang="en-US" altLang="it-IT" sz="2400" dirty="0" err="1">
                <a:latin typeface="+mj-lt"/>
              </a:rPr>
              <a:t>solito</a:t>
            </a:r>
            <a:r>
              <a:rPr lang="en-US" altLang="it-IT" sz="2400" dirty="0">
                <a:latin typeface="+mj-lt"/>
              </a:rPr>
              <a:t> 2 volte a </a:t>
            </a:r>
            <a:r>
              <a:rPr lang="en-US" altLang="it-IT" sz="2400" dirty="0" err="1">
                <a:latin typeface="+mj-lt"/>
              </a:rPr>
              <a:t>settimana</a:t>
            </a:r>
            <a:r>
              <a:rPr lang="en-US" altLang="it-IT" sz="2400" dirty="0">
                <a:latin typeface="+mj-lt"/>
              </a:rPr>
              <a:t> (</a:t>
            </a:r>
            <a:r>
              <a:rPr lang="en-US" altLang="it-IT" sz="2400" dirty="0" err="1">
                <a:latin typeface="+mj-lt"/>
              </a:rPr>
              <a:t>Mercoledì</a:t>
            </a:r>
            <a:r>
              <a:rPr lang="en-US" altLang="it-IT" sz="2400" dirty="0">
                <a:latin typeface="+mj-lt"/>
              </a:rPr>
              <a:t> e </a:t>
            </a:r>
            <a:r>
              <a:rPr lang="en-US" altLang="it-IT" sz="2400" dirty="0" err="1">
                <a:latin typeface="+mj-lt"/>
              </a:rPr>
              <a:t>Venerdì</a:t>
            </a:r>
            <a:r>
              <a:rPr lang="en-US" altLang="it-IT" sz="2400" dirty="0">
                <a:latin typeface="+mj-lt"/>
              </a:rPr>
              <a:t>/</a:t>
            </a:r>
            <a:r>
              <a:rPr lang="en-US" altLang="it-IT" sz="2400" dirty="0" err="1">
                <a:latin typeface="+mj-lt"/>
              </a:rPr>
              <a:t>Sabato</a:t>
            </a:r>
            <a:r>
              <a:rPr lang="en-US" altLang="it-IT" sz="2400" dirty="0">
                <a:latin typeface="+mj-lt"/>
              </a:rPr>
              <a:t>)</a:t>
            </a:r>
          </a:p>
          <a:p>
            <a:pPr marL="0" indent="0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it-IT" sz="2400" dirty="0" err="1">
                <a:latin typeface="+mj-lt"/>
              </a:rPr>
              <a:t>Tuttavia</a:t>
            </a:r>
            <a:r>
              <a:rPr lang="en-US" altLang="it-IT" sz="2400" dirty="0">
                <a:latin typeface="+mj-lt"/>
              </a:rPr>
              <a:t> Fish All Days </a:t>
            </a:r>
            <a:r>
              <a:rPr lang="en-US" altLang="it-IT" sz="2400" dirty="0" err="1">
                <a:latin typeface="+mj-lt"/>
              </a:rPr>
              <a:t>informa</a:t>
            </a:r>
            <a:r>
              <a:rPr lang="en-US" altLang="it-IT" sz="2400" dirty="0">
                <a:latin typeface="+mj-lt"/>
              </a:rPr>
              <a:t> </a:t>
            </a:r>
            <a:r>
              <a:rPr lang="en-US" altLang="it-IT" sz="2400" dirty="0" err="1">
                <a:latin typeface="+mj-lt"/>
              </a:rPr>
              <a:t>sempre</a:t>
            </a:r>
            <a:r>
              <a:rPr lang="en-US" altLang="it-IT" sz="2400" dirty="0">
                <a:latin typeface="+mj-lt"/>
              </a:rPr>
              <a:t> I </a:t>
            </a:r>
            <a:r>
              <a:rPr lang="en-US" altLang="it-IT" sz="2400" dirty="0" err="1">
                <a:latin typeface="+mj-lt"/>
              </a:rPr>
              <a:t>consumatori</a:t>
            </a:r>
            <a:r>
              <a:rPr lang="en-US" altLang="it-IT" sz="2400" dirty="0">
                <a:latin typeface="+mj-lt"/>
              </a:rPr>
              <a:t> in </a:t>
            </a:r>
            <a:r>
              <a:rPr lang="en-US" altLang="it-IT" sz="2400" dirty="0" err="1">
                <a:latin typeface="+mj-lt"/>
              </a:rPr>
              <a:t>caso</a:t>
            </a:r>
            <a:r>
              <a:rPr lang="en-US" altLang="it-IT" sz="2400" dirty="0">
                <a:latin typeface="+mj-lt"/>
              </a:rPr>
              <a:t> di </a:t>
            </a:r>
            <a:r>
              <a:rPr lang="en-US" altLang="it-IT" sz="2400" dirty="0" err="1">
                <a:latin typeface="+mj-lt"/>
              </a:rPr>
              <a:t>cambiamenti</a:t>
            </a:r>
            <a:endParaRPr lang="en-US" altLang="it-IT" sz="2400" dirty="0">
              <a:latin typeface="+mj-lt"/>
            </a:endParaRPr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it-IT" altLang="it-IT" sz="2000" dirty="0" smtClean="0">
              <a:solidFill>
                <a:schemeClr val="tx2"/>
              </a:solidFill>
            </a:endParaRPr>
          </a:p>
          <a:p>
            <a:pPr marL="0" indent="0" algn="just" eaLnBrk="1" hangingPunct="1">
              <a:spcBef>
                <a:spcPct val="0"/>
              </a:spcBef>
              <a:buFont typeface="Arial" panose="020B0604020202020204" pitchFamily="34" charset="0"/>
              <a:buNone/>
            </a:pPr>
            <a:endParaRPr lang="it-IT" altLang="it-IT" sz="2000" dirty="0" smtClean="0">
              <a:solidFill>
                <a:schemeClr val="tx2"/>
              </a:solidFill>
            </a:endParaRPr>
          </a:p>
        </p:txBody>
      </p:sp>
      <p:pic>
        <p:nvPicPr>
          <p:cNvPr id="8201" name="Immagin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4938" y="3151188"/>
            <a:ext cx="3678237" cy="3676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2" name="Immagin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1125" y="1217613"/>
            <a:ext cx="3214688" cy="1811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03" name="Picture 3" descr="C:\Users\elianto 2\Desktop\logo-fac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8950" y="104775"/>
            <a:ext cx="927100" cy="819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894364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CasellaDiTesto 15"/>
          <p:cNvSpPr txBox="1"/>
          <p:nvPr/>
        </p:nvSpPr>
        <p:spPr>
          <a:xfrm>
            <a:off x="8810431" y="857250"/>
            <a:ext cx="333569" cy="300082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 wrap="square" rtlCol="0">
            <a:spAutoFit/>
          </a:bodyPr>
          <a:lstStyle/>
          <a:p>
            <a:endParaRPr lang="it-IT" sz="1350" dirty="0"/>
          </a:p>
        </p:txBody>
      </p:sp>
      <p:pic>
        <p:nvPicPr>
          <p:cNvPr id="21" name="Immagin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18950" y="3406775"/>
            <a:ext cx="2027471" cy="3318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" name="Picture 9" descr="C:\Users\elianto 2\Desktop\img3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485" y="1082813"/>
            <a:ext cx="1440785" cy="23014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Immagin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588" y="3339113"/>
            <a:ext cx="1932264" cy="343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magin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77135" y="3644320"/>
            <a:ext cx="1633296" cy="2903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magin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55240" y="1088038"/>
            <a:ext cx="2343790" cy="2342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magine 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54175" y="3406775"/>
            <a:ext cx="1943100" cy="3451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0739" y="1002182"/>
            <a:ext cx="3625743" cy="2324247"/>
          </a:xfrm>
          <a:prstGeom prst="rect">
            <a:avLst/>
          </a:prstGeom>
        </p:spPr>
      </p:pic>
      <p:sp>
        <p:nvSpPr>
          <p:cNvPr id="11" name="Rectangle 3"/>
          <p:cNvSpPr>
            <a:spLocks noChangeArrowheads="1"/>
          </p:cNvSpPr>
          <p:nvPr/>
        </p:nvSpPr>
        <p:spPr bwMode="auto">
          <a:xfrm>
            <a:off x="0" y="280413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Il Progetto FISH ALL DAYS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78452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pic>
        <p:nvPicPr>
          <p:cNvPr id="24585" name="Immagine 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9" y="1070890"/>
            <a:ext cx="3693345" cy="2982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Immagin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59" y="4053676"/>
            <a:ext cx="3258911" cy="25458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Rectangle 3"/>
          <p:cNvSpPr>
            <a:spLocks noChangeArrowheads="1"/>
          </p:cNvSpPr>
          <p:nvPr/>
        </p:nvSpPr>
        <p:spPr bwMode="auto">
          <a:xfrm>
            <a:off x="0" y="114721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Fishery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Innovation</a:t>
            </a:r>
            <a:r>
              <a:rPr lang="it-IT" sz="2000" b="1" cap="small" dirty="0" smtClean="0">
                <a:solidFill>
                  <a:schemeClr val="bg1"/>
                </a:solidFill>
              </a:rPr>
              <a:t>: Un percorso vincente!!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  <p:pic>
        <p:nvPicPr>
          <p:cNvPr id="21" name="Immagine 20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3749" y="1070890"/>
            <a:ext cx="2189736" cy="3253360"/>
          </a:xfrm>
          <a:prstGeom prst="rect">
            <a:avLst/>
          </a:prstGeom>
        </p:spPr>
      </p:pic>
      <p:pic>
        <p:nvPicPr>
          <p:cNvPr id="22" name="Immagine 2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75067" y="1070890"/>
            <a:ext cx="2099165" cy="3121724"/>
          </a:xfrm>
          <a:prstGeom prst="rect">
            <a:avLst/>
          </a:prstGeom>
        </p:spPr>
      </p:pic>
      <p:pic>
        <p:nvPicPr>
          <p:cNvPr id="2" name="Immagine 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715" y="4324250"/>
            <a:ext cx="3033645" cy="2275234"/>
          </a:xfrm>
          <a:prstGeom prst="rect">
            <a:avLst/>
          </a:prstGeom>
        </p:spPr>
      </p:pic>
      <p:pic>
        <p:nvPicPr>
          <p:cNvPr id="3" name="Immagine 2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9315" y="4265429"/>
            <a:ext cx="2334055" cy="2334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1140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CasellaDiTesto 16"/>
          <p:cNvSpPr txBox="1"/>
          <p:nvPr/>
        </p:nvSpPr>
        <p:spPr>
          <a:xfrm>
            <a:off x="8810625" y="857250"/>
            <a:ext cx="333375" cy="300038"/>
          </a:xfrm>
          <a:prstGeom prst="rect">
            <a:avLst/>
          </a:prstGeom>
          <a:solidFill>
            <a:srgbClr val="00B0F0">
              <a:alpha val="76000"/>
            </a:srgbClr>
          </a:solidFill>
        </p:spPr>
        <p:txBody>
          <a:bodyPr>
            <a:spAutoFit/>
          </a:bodyPr>
          <a:lstStyle/>
          <a:p>
            <a:pPr>
              <a:defRPr/>
            </a:pPr>
            <a:endParaRPr lang="it-IT" sz="1350" dirty="0"/>
          </a:p>
        </p:txBody>
      </p:sp>
      <p:pic>
        <p:nvPicPr>
          <p:cNvPr id="24581" name="Segnaposto contenuto 6" descr="food&amp;fashion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1850" y="1422400"/>
            <a:ext cx="1944688" cy="238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2" name="Immagin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3" y="1414463"/>
            <a:ext cx="2011362" cy="2397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3" name="Immagin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19700" y="1414463"/>
            <a:ext cx="3087688" cy="2314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4" name="Immagin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00" y="4319588"/>
            <a:ext cx="3816350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5" name="Immagine 2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5500688"/>
            <a:ext cx="1501775" cy="1212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6" name="Immagine 2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163" y="4354513"/>
            <a:ext cx="1501775" cy="11731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7" name="Immagine 27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4354513"/>
            <a:ext cx="1547812" cy="1160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588" name="Immagin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5938" y="5500688"/>
            <a:ext cx="1547812" cy="1239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ttangolo arrotondato 29"/>
          <p:cNvSpPr/>
          <p:nvPr/>
        </p:nvSpPr>
        <p:spPr>
          <a:xfrm>
            <a:off x="787400" y="1084263"/>
            <a:ext cx="2344738" cy="28098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eaLnBrk="1" fontAlgn="auto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Nostra Pesca è arte !</a:t>
            </a:r>
            <a:endParaRPr lang="it-IT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1" name="Rettangolo arrotondato 30"/>
          <p:cNvSpPr/>
          <p:nvPr/>
        </p:nvSpPr>
        <p:spPr>
          <a:xfrm>
            <a:off x="5508625" y="1084263"/>
            <a:ext cx="2714625" cy="28098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eaLnBrk="1" fontAlgn="auto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Nostra Pesca è Cultura !</a:t>
            </a:r>
            <a:endParaRPr lang="it-IT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2" name="Rettangolo arrotondato 31"/>
          <p:cNvSpPr/>
          <p:nvPr/>
        </p:nvSpPr>
        <p:spPr>
          <a:xfrm>
            <a:off x="685800" y="3987800"/>
            <a:ext cx="2700338" cy="282575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eaLnBrk="1" fontAlgn="auto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Nostra Pesca è turismo !</a:t>
            </a:r>
            <a:endParaRPr lang="it-IT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Rettangolo arrotondato 32"/>
          <p:cNvSpPr/>
          <p:nvPr/>
        </p:nvSpPr>
        <p:spPr>
          <a:xfrm>
            <a:off x="5546725" y="3989388"/>
            <a:ext cx="2700338" cy="280987"/>
          </a:xfrm>
          <a:prstGeom prst="roundRect">
            <a:avLst/>
          </a:prstGeom>
          <a:solidFill>
            <a:srgbClr val="00B0F0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anchor="ctr"/>
          <a:lstStyle/>
          <a:p>
            <a:pPr defTabSz="914400" eaLnBrk="1" fontAlgn="auto" hangingPunct="1">
              <a:lnSpc>
                <a:spcPct val="107000"/>
              </a:lnSpc>
              <a:spcBef>
                <a:spcPts val="600"/>
              </a:spcBef>
              <a:spcAft>
                <a:spcPts val="0"/>
              </a:spcAft>
              <a:defRPr/>
            </a:pPr>
            <a:r>
              <a:rPr lang="it-IT" sz="1400" b="1" cap="small" dirty="0">
                <a:solidFill>
                  <a:srgbClr val="FFFFFF"/>
                </a:solidFill>
                <a:latin typeface="Tahom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La Nostra Pesca è Vincente !</a:t>
            </a:r>
            <a:endParaRPr lang="it-IT" sz="1100" b="1" dirty="0">
              <a:solidFill>
                <a:prstClr val="black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Rectangle 3"/>
          <p:cNvSpPr>
            <a:spLocks noChangeArrowheads="1"/>
          </p:cNvSpPr>
          <p:nvPr/>
        </p:nvSpPr>
        <p:spPr bwMode="auto">
          <a:xfrm>
            <a:off x="0" y="171361"/>
            <a:ext cx="6192837" cy="400110"/>
          </a:xfrm>
          <a:prstGeom prst="rect">
            <a:avLst/>
          </a:prstGeom>
          <a:solidFill>
            <a:srgbClr val="00B0F0"/>
          </a:solidFill>
          <a:ln>
            <a:noFill/>
            <a:headEnd/>
            <a:tailEnd/>
          </a:ln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spAutoFit/>
          </a:bodyPr>
          <a:lstStyle/>
          <a:p>
            <a:pPr algn="just"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defRPr/>
            </a:pPr>
            <a:r>
              <a:rPr lang="it-IT" sz="2000" b="1" cap="small" dirty="0" smtClean="0">
                <a:solidFill>
                  <a:schemeClr val="bg1"/>
                </a:solidFill>
              </a:rPr>
              <a:t>Fishery </a:t>
            </a:r>
            <a:r>
              <a:rPr lang="it-IT" sz="2000" b="1" cap="small" dirty="0" err="1" smtClean="0">
                <a:solidFill>
                  <a:schemeClr val="bg1"/>
                </a:solidFill>
              </a:rPr>
              <a:t>Innovation</a:t>
            </a:r>
            <a:r>
              <a:rPr lang="it-IT" sz="2000" b="1" cap="small" dirty="0" smtClean="0">
                <a:solidFill>
                  <a:schemeClr val="bg1"/>
                </a:solidFill>
              </a:rPr>
              <a:t>: Un percorso vincente!!</a:t>
            </a:r>
            <a:endParaRPr lang="it-IT" sz="2000" b="1" cap="small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86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ttotitolo 2">
            <a:extLst>
              <a:ext uri="{FF2B5EF4-FFF2-40B4-BE49-F238E27FC236}">
                <a16:creationId xmlns:a16="http://schemas.microsoft.com/office/drawing/2014/main" xmlns="" id="{F8C6C0E8-4C87-4CB4-A688-8DD60FC7609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20088" y="2002808"/>
            <a:ext cx="6235337" cy="2142472"/>
          </a:xfrm>
        </p:spPr>
        <p:txBody>
          <a:bodyPr>
            <a:noAutofit/>
          </a:bodyPr>
          <a:lstStyle/>
          <a:p>
            <a:r>
              <a:rPr lang="it-IT" sz="6600" b="1" cap="small" dirty="0" smtClean="0">
                <a:solidFill>
                  <a:srgbClr val="002060"/>
                </a:solidFill>
                <a:latin typeface="+mj-lt"/>
              </a:rPr>
              <a:t>grazie</a:t>
            </a:r>
            <a:endParaRPr lang="it-IT" sz="6600" b="1" cap="small" dirty="0">
              <a:solidFill>
                <a:srgbClr val="002060"/>
              </a:solidFill>
              <a:latin typeface="+mj-lt"/>
            </a:endParaRPr>
          </a:p>
        </p:txBody>
      </p:sp>
      <p:sp>
        <p:nvSpPr>
          <p:cNvPr id="13" name="Segnaposto piè di pagina 11">
            <a:extLst>
              <a:ext uri="{FF2B5EF4-FFF2-40B4-BE49-F238E27FC236}">
                <a16:creationId xmlns:a16="http://schemas.microsoft.com/office/drawing/2014/main" xmlns="" id="{85A1B981-F3EB-48C4-AEEF-E77699E261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143795" y="5317786"/>
            <a:ext cx="5587925" cy="273844"/>
          </a:xfrm>
        </p:spPr>
        <p:txBody>
          <a:bodyPr/>
          <a:lstStyle/>
          <a:p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Angelo Farinola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Responsabile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FEAMP </a:t>
            </a:r>
            <a:endParaRPr lang="it-IT" sz="2400" b="1" cap="small" dirty="0" smtClean="0">
              <a:solidFill>
                <a:srgbClr val="002060"/>
              </a:solidFill>
              <a:latin typeface="+mj-lt"/>
            </a:endParaRPr>
          </a:p>
          <a:p>
            <a:r>
              <a:rPr lang="it-IT" sz="2400" b="1" cap="small" dirty="0" smtClean="0">
                <a:solidFill>
                  <a:srgbClr val="002060"/>
                </a:solidFill>
                <a:latin typeface="+mj-lt"/>
              </a:rPr>
              <a:t>GAL </a:t>
            </a:r>
            <a:r>
              <a:rPr lang="it-IT" sz="2400" b="1" cap="small" dirty="0">
                <a:solidFill>
                  <a:srgbClr val="002060"/>
                </a:solidFill>
                <a:latin typeface="+mj-lt"/>
              </a:rPr>
              <a:t>Ponte Lama</a:t>
            </a: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71619"/>
          <a:stretch/>
        </p:blipFill>
        <p:spPr>
          <a:xfrm>
            <a:off x="0" y="196437"/>
            <a:ext cx="2595154" cy="6465126"/>
          </a:xfrm>
          <a:prstGeom prst="rect">
            <a:avLst/>
          </a:prstGeom>
        </p:spPr>
      </p:pic>
      <p:pic>
        <p:nvPicPr>
          <p:cNvPr id="14" name="Immagine 3">
            <a:extLst>
              <a:ext uri="{FF2B5EF4-FFF2-40B4-BE49-F238E27FC236}">
                <a16:creationId xmlns:a16="http://schemas.microsoft.com/office/drawing/2014/main" xmlns="" id="{D9D358F6-60B9-4910-9F8E-4330D9C0D4D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2731" y="3988722"/>
            <a:ext cx="710052" cy="7976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787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1984</TotalTime>
  <Words>853</Words>
  <Application>Microsoft Office PowerPoint</Application>
  <PresentationFormat>Presentazione su schermo (4:3)</PresentationFormat>
  <Paragraphs>79</Paragraphs>
  <Slides>18</Slides>
  <Notes>7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7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18</vt:i4>
      </vt:variant>
    </vt:vector>
  </HeadingPairs>
  <TitlesOfParts>
    <vt:vector size="26" baseType="lpstr">
      <vt:lpstr>Arial</vt:lpstr>
      <vt:lpstr>Calibri</vt:lpstr>
      <vt:lpstr>Calibri Light</vt:lpstr>
      <vt:lpstr>Courier New</vt:lpstr>
      <vt:lpstr>Tahoma</vt:lpstr>
      <vt:lpstr>Times New Roman</vt:lpstr>
      <vt:lpstr>Wingdings</vt:lpstr>
      <vt:lpstr>Office Theme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Postazione02</dc:creator>
  <cp:lastModifiedBy>User</cp:lastModifiedBy>
  <cp:revision>162</cp:revision>
  <dcterms:created xsi:type="dcterms:W3CDTF">2014-04-19T08:53:53Z</dcterms:created>
  <dcterms:modified xsi:type="dcterms:W3CDTF">2019-09-26T08:22:43Z</dcterms:modified>
</cp:coreProperties>
</file>