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9"/>
  </p:notesMasterIdLst>
  <p:sldIdLst>
    <p:sldId id="270" r:id="rId3"/>
    <p:sldId id="263" r:id="rId4"/>
    <p:sldId id="264" r:id="rId5"/>
    <p:sldId id="265" r:id="rId6"/>
    <p:sldId id="266" r:id="rId7"/>
    <p:sldId id="268" r:id="rId8"/>
    <p:sldId id="267" r:id="rId9"/>
    <p:sldId id="269" r:id="rId10"/>
    <p:sldId id="272" r:id="rId11"/>
    <p:sldId id="256" r:id="rId12"/>
    <p:sldId id="257" r:id="rId13"/>
    <p:sldId id="258" r:id="rId14"/>
    <p:sldId id="259" r:id="rId15"/>
    <p:sldId id="260" r:id="rId16"/>
    <p:sldId id="261" r:id="rId17"/>
    <p:sldId id="262" r:id="rId18"/>
  </p:sldIdLst>
  <p:sldSz cx="12192000" cy="6858000"/>
  <p:notesSz cx="6808788" cy="9940925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CC"/>
    <a:srgbClr val="FFFF00"/>
    <a:srgbClr val="000066"/>
    <a:srgbClr val="000099"/>
    <a:srgbClr val="33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57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163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56038" y="0"/>
            <a:ext cx="2951162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739A5A-A98E-4F65-BBEC-2BC699C8B2E9}" type="datetimeFigureOut">
              <a:rPr lang="it-IT" smtClean="0"/>
              <a:t>11/10/2019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423863" y="1243013"/>
            <a:ext cx="5961062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1038" y="4784725"/>
            <a:ext cx="5446712" cy="39131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9442450"/>
            <a:ext cx="2951163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56038" y="9442450"/>
            <a:ext cx="2951162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9BFEE1-9A59-47C9-8C1D-43F99DF9CC3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279301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94125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egnaposto immagine diapositiv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0899" name="Segnaposto note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it-IT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0900" name="Segnaposto numero diapositiva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</a:pPr>
            <a:fld id="{B08B1B2D-217E-444D-934B-3BF41C82983A}" type="slidenum">
              <a:rPr lang="it-IT" altLang="it-IT" sz="1200" smtClean="0">
                <a:solidFill>
                  <a:srgbClr val="000000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it-IT" altLang="it-IT" sz="1200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73519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Segnaposto immagine diapositiv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9875" name="Segnaposto note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it-IT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9876" name="Segnaposto numero diapositiva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</a:pPr>
            <a:fld id="{8F0554A9-9608-496B-AAD2-D41D4123BC3E}" type="slidenum">
              <a:rPr lang="it-IT" altLang="it-IT" sz="1200" smtClean="0">
                <a:solidFill>
                  <a:srgbClr val="000000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it-IT" altLang="it-IT" sz="1200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90716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64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51633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97482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33084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40419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99246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E9261-517F-4B16-8538-6C6DDA81FBA2}" type="datetimeFigureOut">
              <a:rPr lang="it-IT" smtClean="0"/>
              <a:t>11/10/2019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FDB48-7CEC-48B1-8199-71E130265A3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128691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E9261-517F-4B16-8538-6C6DDA81FBA2}" type="datetimeFigureOut">
              <a:rPr lang="it-IT" smtClean="0"/>
              <a:t>11/10/2019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FDB48-7CEC-48B1-8199-71E130265A3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382904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E9261-517F-4B16-8538-6C6DDA81FBA2}" type="datetimeFigureOut">
              <a:rPr lang="it-IT" smtClean="0"/>
              <a:t>11/10/2019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FDB48-7CEC-48B1-8199-71E130265A3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168040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E9261-517F-4B16-8538-6C6DDA81FBA2}" type="datetimeFigureOut">
              <a:rPr lang="it-IT" smtClean="0"/>
              <a:t>11/10/2019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FDB48-7CEC-48B1-8199-71E130265A3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564648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E9261-517F-4B16-8538-6C6DDA81FBA2}" type="datetimeFigureOut">
              <a:rPr lang="it-IT" smtClean="0"/>
              <a:t>11/10/2019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FDB48-7CEC-48B1-8199-71E130265A3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243036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E9261-517F-4B16-8538-6C6DDA81FBA2}" type="datetimeFigureOut">
              <a:rPr lang="it-IT" smtClean="0"/>
              <a:t>11/10/2019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FDB48-7CEC-48B1-8199-71E130265A3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74901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E9261-517F-4B16-8538-6C6DDA81FBA2}" type="datetimeFigureOut">
              <a:rPr lang="it-IT" smtClean="0"/>
              <a:t>11/10/2019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FDB48-7CEC-48B1-8199-71E130265A3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655309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E9261-517F-4B16-8538-6C6DDA81FBA2}" type="datetimeFigureOut">
              <a:rPr lang="it-IT" smtClean="0"/>
              <a:t>11/10/2019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FDB48-7CEC-48B1-8199-71E130265A3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201621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E9261-517F-4B16-8538-6C6DDA81FBA2}" type="datetimeFigureOut">
              <a:rPr lang="it-IT" smtClean="0"/>
              <a:t>11/10/2019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FDB48-7CEC-48B1-8199-71E130265A3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71534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E9261-517F-4B16-8538-6C6DDA81FBA2}" type="datetimeFigureOut">
              <a:rPr lang="it-IT" smtClean="0"/>
              <a:t>11/10/2019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FDB48-7CEC-48B1-8199-71E130265A3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64569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E9261-517F-4B16-8538-6C6DDA81FBA2}" type="datetimeFigureOut">
              <a:rPr lang="it-IT" smtClean="0"/>
              <a:t>11/10/2019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FDB48-7CEC-48B1-8199-71E130265A3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219522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olo 8"/>
          <p:cNvSpPr>
            <a:spLocks noGrp="1"/>
          </p:cNvSpPr>
          <p:nvPr>
            <p:ph type="ctrTitle"/>
          </p:nvPr>
        </p:nvSpPr>
        <p:spPr>
          <a:xfrm>
            <a:off x="711200" y="1371600"/>
            <a:ext cx="10468864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17" name="Sottotitolo 16"/>
          <p:cNvSpPr>
            <a:spLocks noGrp="1"/>
          </p:cNvSpPr>
          <p:nvPr>
            <p:ph type="subTitle" idx="1"/>
          </p:nvPr>
        </p:nvSpPr>
        <p:spPr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it-IT" smtClean="0"/>
              <a:t>Fare clic per modificare lo stile del sottotitolo dello schema</a:t>
            </a:r>
            <a:endParaRPr lang="en-US"/>
          </a:p>
        </p:txBody>
      </p:sp>
      <p:sp>
        <p:nvSpPr>
          <p:cNvPr id="4" name="Segnaposto data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Segnaposto piè di pagina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Segnaposto numero diapositiva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4A2D48FA-3DED-4A62-BE15-F692B9E60916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24887959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Segnaposto data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Segnaposto piè di pagina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egnaposto numero diapositiva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3FB6E6-A338-4D7C-BBB0-56E4AC0787B8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761888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07136" y="1316736"/>
            <a:ext cx="103632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3A5FD76D-E60E-412E-A0C3-590D8BFFED67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7217637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5" name="Segnaposto data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egnaposto piè di pagina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egnaposto numero diapositiva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611439-0DA1-499E-98FE-9D6BCC25A3F6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17328340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3"/>
          </p:nvPr>
        </p:nvSpPr>
        <p:spPr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contenuto 4"/>
          <p:cNvSpPr>
            <a:spLocks noGrp="1"/>
          </p:cNvSpPr>
          <p:nvPr>
            <p:ph sz="quarter" idx="2"/>
          </p:nvPr>
        </p:nvSpPr>
        <p:spPr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7" name="Segnaposto data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Segnaposto piè di pagina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Segnaposto numero diapositiva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646615-4382-4D71-B2CA-F4549821AB01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407000039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10744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data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Segnaposto piè di pagina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Segnaposto numero diapositiva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875163B-453E-4FAB-83EF-E9436BF95144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89041463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Segnaposto piè di pagina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Segnaposto numero diapositiva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3E593F-144D-44D2-8F4E-5B4FC317BB09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35710589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914400" y="514352"/>
            <a:ext cx="36576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2"/>
          </p:nvPr>
        </p:nvSpPr>
        <p:spPr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1"/>
          </p:nvPr>
        </p:nvSpPr>
        <p:spPr>
          <a:xfrm>
            <a:off x="4766733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5" name="Segnaposto data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egnaposto piè di pagina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egnaposto numero diapositiva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83A78E5-1E54-4751-96EC-2D5857896DE1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40871265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itaglia e arrotonda singolo angolo rettangolo 13"/>
          <p:cNvSpPr/>
          <p:nvPr/>
        </p:nvSpPr>
        <p:spPr>
          <a:xfrm rot="420000" flipV="1">
            <a:off x="4220633" y="1108075"/>
            <a:ext cx="70104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6" name="Triangolo rettangolo 5"/>
          <p:cNvSpPr/>
          <p:nvPr/>
        </p:nvSpPr>
        <p:spPr>
          <a:xfrm rot="420000" flipV="1">
            <a:off x="10672234" y="5359401"/>
            <a:ext cx="207433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7" name="Figura a mano libera 6"/>
          <p:cNvSpPr>
            <a:spLocks/>
          </p:cNvSpPr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prstClr val="black"/>
              </a:solidFill>
              <a:cs typeface="Arial" panose="020B0604020202020204" pitchFamily="34" charset="0"/>
            </a:endParaRPr>
          </a:p>
        </p:txBody>
      </p:sp>
      <p:sp>
        <p:nvSpPr>
          <p:cNvPr id="8" name="Figura a mano libera 7"/>
          <p:cNvSpPr>
            <a:spLocks/>
          </p:cNvSpPr>
          <p:nvPr/>
        </p:nvSpPr>
        <p:spPr bwMode="auto">
          <a:xfrm flipV="1">
            <a:off x="5842000" y="6219826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prstClr val="black"/>
              </a:solidFill>
              <a:cs typeface="Arial" panose="020B0604020202020204" pitchFamily="34" charset="0"/>
            </a:endParaRPr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it-IT" noProof="0" smtClean="0"/>
              <a:t>Fare clic sull'icona per inserire un'immagine</a:t>
            </a:r>
            <a:endParaRPr lang="en-US" noProof="0" dirty="0"/>
          </a:p>
        </p:txBody>
      </p:sp>
      <p:sp>
        <p:nvSpPr>
          <p:cNvPr id="9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0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1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10769600" y="6356351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fld id="{879C2036-4B11-4817-AB61-378971BB58BB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1728702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Segnaposto data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Segnaposto piè di pagina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egnaposto numero diapositiva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318E2A-B35C-475A-9F9B-767E8AFCB26E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33017814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839200" y="914402"/>
            <a:ext cx="2743200" cy="5211763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609600" y="914402"/>
            <a:ext cx="8026400" cy="5211763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Segnaposto data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Segnaposto piè di pagina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egnaposto numero diapositiva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657CBA-845C-4EA2-83F3-E59DD2658981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7091749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EE9261-517F-4B16-8538-6C6DDA81FBA2}" type="datetimeFigureOut">
              <a:rPr lang="it-IT" smtClean="0"/>
              <a:t>11/10/2019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0FDB48-7CEC-48B1-8199-71E130265A3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143049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igura a mano libera 6"/>
          <p:cNvSpPr>
            <a:spLocks/>
          </p:cNvSpPr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prstClr val="black"/>
              </a:solidFill>
              <a:cs typeface="Arial" panose="020B0604020202020204" pitchFamily="34" charset="0"/>
            </a:endParaRPr>
          </a:p>
        </p:txBody>
      </p:sp>
      <p:sp>
        <p:nvSpPr>
          <p:cNvPr id="8" name="Figura a mano libera 7"/>
          <p:cNvSpPr>
            <a:spLocks/>
          </p:cNvSpPr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prstClr val="black"/>
              </a:solidFill>
              <a:cs typeface="Arial" panose="020B0604020202020204" pitchFamily="34" charset="0"/>
            </a:endParaRPr>
          </a:p>
        </p:txBody>
      </p:sp>
      <p:sp>
        <p:nvSpPr>
          <p:cNvPr id="1028" name="Segnaposto titolo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lo stile del titolo</a:t>
            </a:r>
            <a:endParaRPr lang="en-US" altLang="it-IT" smtClean="0"/>
          </a:p>
        </p:txBody>
      </p:sp>
      <p:sp>
        <p:nvSpPr>
          <p:cNvPr id="1029" name="Segnaposto testo 29"/>
          <p:cNvSpPr>
            <a:spLocks noGrp="1"/>
          </p:cNvSpPr>
          <p:nvPr>
            <p:ph type="body" idx="1"/>
          </p:nvPr>
        </p:nvSpPr>
        <p:spPr bwMode="auto">
          <a:xfrm>
            <a:off x="609600" y="1935164"/>
            <a:ext cx="109728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stili del testo dello schema</a:t>
            </a:r>
          </a:p>
          <a:p>
            <a:pPr lvl="1"/>
            <a:r>
              <a:rPr lang="it-IT" altLang="it-IT" smtClean="0"/>
              <a:t>Secondo livello</a:t>
            </a:r>
          </a:p>
          <a:p>
            <a:pPr lvl="2"/>
            <a:r>
              <a:rPr lang="it-IT" altLang="it-IT" smtClean="0"/>
              <a:t>Terzo livello</a:t>
            </a:r>
          </a:p>
          <a:p>
            <a:pPr lvl="3"/>
            <a:r>
              <a:rPr lang="it-IT" altLang="it-IT" smtClean="0"/>
              <a:t>Quarto livello</a:t>
            </a:r>
          </a:p>
          <a:p>
            <a:pPr lvl="4"/>
            <a:r>
              <a:rPr lang="it-IT" altLang="it-IT" smtClean="0"/>
              <a:t>Quinto livello</a:t>
            </a:r>
            <a:endParaRPr lang="en-US" altLang="it-IT" smtClean="0"/>
          </a:p>
        </p:txBody>
      </p:sp>
      <p:sp>
        <p:nvSpPr>
          <p:cNvPr id="10" name="Segnaposto data 9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it-IT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Segnaposto piè di pagina 21"/>
          <p:cNvSpPr>
            <a:spLocks noGrp="1"/>
          </p:cNvSpPr>
          <p:nvPr>
            <p:ph type="ftr" sz="quarter" idx="3"/>
          </p:nvPr>
        </p:nvSpPr>
        <p:spPr>
          <a:xfrm>
            <a:off x="3556000" y="6356351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it-IT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Segnaposto numero diapositiva 17"/>
          <p:cNvSpPr>
            <a:spLocks noGrp="1"/>
          </p:cNvSpPr>
          <p:nvPr>
            <p:ph type="sldNum" sz="quarter" idx="4"/>
          </p:nvPr>
        </p:nvSpPr>
        <p:spPr>
          <a:xfrm>
            <a:off x="10566400" y="6356351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0517467-B0B9-4515-A19F-FED06349581D}" type="slidenum">
              <a:rPr lang="it-IT" altLang="it-IT" smtClean="0">
                <a:latin typeface="Arial" panose="020B060402020202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‹N›</a:t>
            </a:fld>
            <a:endParaRPr lang="it-IT" altLang="it-IT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033" name="Gruppo 1"/>
          <p:cNvGrpSpPr>
            <a:grpSpLocks/>
          </p:cNvGrpSpPr>
          <p:nvPr/>
        </p:nvGrpSpPr>
        <p:grpSpPr bwMode="auto">
          <a:xfrm>
            <a:off x="-25399" y="203200"/>
            <a:ext cx="12240684" cy="647700"/>
            <a:chOff x="-19045" y="216550"/>
            <a:chExt cx="9180548" cy="649224"/>
          </a:xfrm>
        </p:grpSpPr>
        <p:sp>
          <p:nvSpPr>
            <p:cNvPr id="12" name="Figura a mano libera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3" name="Figura a mano libera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prstClr val="black"/>
                </a:solidFill>
                <a:latin typeface="Arial" charset="0"/>
                <a:cs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466354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med">
    <p:pull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anose="05020102010507070707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anose="05020102010507070707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6074" y="909100"/>
            <a:ext cx="9084601" cy="2068000"/>
          </a:xfrm>
          <a:prstGeom prst="rect">
            <a:avLst/>
          </a:prstGeom>
        </p:spPr>
      </p:pic>
      <p:sp>
        <p:nvSpPr>
          <p:cNvPr id="5" name="Rettangolo 4"/>
          <p:cNvSpPr/>
          <p:nvPr/>
        </p:nvSpPr>
        <p:spPr>
          <a:xfrm>
            <a:off x="361949" y="3148310"/>
            <a:ext cx="11372850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000" b="1" dirty="0"/>
              <a:t>“Gargano Mari e Monti: contesti sociali e ambientali per lo sviluppo e la commercializzazione dei prodotti dell’acquacoltura, della piccola pesca artigianale e lagunare</a:t>
            </a:r>
            <a:r>
              <a:rPr lang="it-IT" sz="2000" b="1" dirty="0" smtClean="0"/>
              <a:t>”</a:t>
            </a:r>
          </a:p>
          <a:p>
            <a:pPr algn="ctr"/>
            <a:endParaRPr lang="it-IT" sz="800" b="1" dirty="0"/>
          </a:p>
          <a:p>
            <a:pPr algn="ctr"/>
            <a:r>
              <a:rPr lang="it-IT" sz="2000" b="1" dirty="0"/>
              <a:t>Località </a:t>
            </a:r>
            <a:r>
              <a:rPr lang="it-IT" sz="2000" b="1" dirty="0" err="1"/>
              <a:t>Capojale</a:t>
            </a:r>
            <a:r>
              <a:rPr lang="it-IT" sz="2000" b="1" dirty="0"/>
              <a:t> (Cagnano Varano) –- 12 ottobre 2019</a:t>
            </a:r>
          </a:p>
        </p:txBody>
      </p:sp>
      <p:sp>
        <p:nvSpPr>
          <p:cNvPr id="6" name="Rettangolo 5"/>
          <p:cNvSpPr/>
          <p:nvPr/>
        </p:nvSpPr>
        <p:spPr>
          <a:xfrm>
            <a:off x="3597831" y="4315418"/>
            <a:ext cx="4901085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3200" b="1" dirty="0">
                <a:solidFill>
                  <a:srgbClr val="FFFF00"/>
                </a:solidFill>
              </a:rPr>
              <a:t>“Acquacoltura </a:t>
            </a:r>
            <a:r>
              <a:rPr lang="it-IT" sz="3200" b="1" dirty="0" smtClean="0">
                <a:solidFill>
                  <a:srgbClr val="FFFF00"/>
                </a:solidFill>
              </a:rPr>
              <a:t>biologica”</a:t>
            </a:r>
          </a:p>
          <a:p>
            <a:pPr algn="ctr"/>
            <a:r>
              <a:rPr lang="it-IT" sz="2400" b="1" dirty="0" smtClean="0">
                <a:solidFill>
                  <a:srgbClr val="FFFF00"/>
                </a:solidFill>
              </a:rPr>
              <a:t>Giuseppe Lembo</a:t>
            </a:r>
            <a:endParaRPr lang="it-IT" sz="2400" b="1" dirty="0">
              <a:solidFill>
                <a:srgbClr val="FFFF00"/>
              </a:solidFill>
            </a:endParaRPr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54956" y="5562753"/>
            <a:ext cx="5335411" cy="1123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8421987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ChangeArrowheads="1"/>
          </p:cNvSpPr>
          <p:nvPr/>
        </p:nvSpPr>
        <p:spPr bwMode="auto">
          <a:xfrm>
            <a:off x="4008439" y="692150"/>
            <a:ext cx="6624637" cy="59093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it-IT" sz="3200" b="1">
                <a:solidFill>
                  <a:srgbClr val="FFFF00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Definizione di agricoltura biologica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it-IT" sz="3200" b="1">
                <a:solidFill>
                  <a:srgbClr val="FFFF00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(FAO, Codex Alimentarius)</a:t>
            </a:r>
          </a:p>
          <a:p>
            <a:pPr algn="ctr" fontAlgn="base">
              <a:spcBef>
                <a:spcPct val="50000"/>
              </a:spcBef>
              <a:spcAft>
                <a:spcPct val="0"/>
              </a:spcAft>
            </a:pPr>
            <a:endParaRPr lang="en-US" altLang="it-IT" sz="1200" b="1">
              <a:solidFill>
                <a:srgbClr val="FFFF00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altLang="it-IT" sz="2400" b="1">
                <a:solidFill>
                  <a:srgbClr val="FFFFFF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“Organic agriculture is a </a:t>
            </a:r>
            <a:r>
              <a:rPr lang="en-US" altLang="it-IT" sz="2400" b="1">
                <a:solidFill>
                  <a:srgbClr val="FFFF00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holistic production management system</a:t>
            </a:r>
            <a:r>
              <a:rPr lang="en-US" altLang="it-IT" sz="2400" b="1">
                <a:solidFill>
                  <a:srgbClr val="FFFFFF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, which promotes and enhances agro-ecosystem health, including biodiversity, biological cycles, and soil biological activity.....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altLang="it-IT" sz="2400" b="1">
                <a:solidFill>
                  <a:srgbClr val="FFFFFF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Organic production systems are based on specific and precise standards of production which aim at achieving optimal agroecosystems which are </a:t>
            </a:r>
            <a:r>
              <a:rPr lang="en-US" altLang="it-IT" sz="2400" b="1">
                <a:solidFill>
                  <a:srgbClr val="FFFF00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socially, ecologically and economically sustainable</a:t>
            </a:r>
            <a:r>
              <a:rPr lang="en-US" altLang="it-IT" sz="2400" b="1">
                <a:solidFill>
                  <a:srgbClr val="FFFFFF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.“</a:t>
            </a:r>
          </a:p>
        </p:txBody>
      </p:sp>
      <p:pic>
        <p:nvPicPr>
          <p:cNvPr id="8397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2388" y="2784475"/>
            <a:ext cx="5391150" cy="208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61610173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ChangeArrowheads="1"/>
          </p:cNvSpPr>
          <p:nvPr/>
        </p:nvSpPr>
        <p:spPr bwMode="auto">
          <a:xfrm>
            <a:off x="2351089" y="2681289"/>
            <a:ext cx="7559675" cy="40318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it-IT" sz="3200" b="1">
                <a:solidFill>
                  <a:srgbClr val="FFFF00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Definizione di agricoltura biologica (IFOAM)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it-IT" sz="2400" b="1">
              <a:solidFill>
                <a:prstClr val="white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it-IT" sz="2400" b="1">
                <a:solidFill>
                  <a:prstClr val="white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Organic agriculture is a </a:t>
            </a:r>
            <a:r>
              <a:rPr lang="en-US" altLang="it-IT" sz="2400" b="1">
                <a:solidFill>
                  <a:srgbClr val="FFFF00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whole system approach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it-IT" sz="2400" b="1">
                <a:solidFill>
                  <a:prstClr val="white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based upon a set of processes resulting in a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it-IT" sz="2400" b="1">
                <a:solidFill>
                  <a:srgbClr val="FFFF00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sustainable ecosystem, safe food, good nutrition,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it-IT" sz="2400" b="1">
                <a:solidFill>
                  <a:srgbClr val="FFFF00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animal welfare and social justice</a:t>
            </a:r>
            <a:r>
              <a:rPr lang="en-US" altLang="it-IT" sz="2400" b="1">
                <a:solidFill>
                  <a:prstClr val="white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. Organic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it-IT" sz="2400" b="1">
                <a:solidFill>
                  <a:prstClr val="white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production therefore is more than a system of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it-IT" sz="2400" b="1">
                <a:solidFill>
                  <a:prstClr val="white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production that includes or excludes certain inputs.</a:t>
            </a:r>
          </a:p>
        </p:txBody>
      </p:sp>
      <p:pic>
        <p:nvPicPr>
          <p:cNvPr id="8499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33338"/>
            <a:ext cx="9144000" cy="2443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65687729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8" name="Rectangle 4"/>
          <p:cNvSpPr>
            <a:spLocks noChangeArrowheads="1"/>
          </p:cNvSpPr>
          <p:nvPr/>
        </p:nvSpPr>
        <p:spPr bwMode="auto">
          <a:xfrm>
            <a:off x="2424113" y="1258889"/>
            <a:ext cx="7561262" cy="4524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it-IT" sz="3200" b="1">
                <a:solidFill>
                  <a:srgbClr val="FFFF00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Acquacoltura biologica / Principi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it-IT" sz="3200" b="1">
                <a:solidFill>
                  <a:srgbClr val="FFFF00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(1)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altLang="it-IT" sz="3200" b="1">
              <a:solidFill>
                <a:srgbClr val="FFFF00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Blip>
                <a:blip r:embed="rId3"/>
              </a:buBlip>
            </a:pPr>
            <a:r>
              <a:rPr lang="en-US" altLang="it-IT" sz="2400" b="1">
                <a:solidFill>
                  <a:prstClr val="white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  Nessun deterioramento degli ecosistemi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Blip>
                <a:blip r:embed="rId3"/>
              </a:buBlip>
            </a:pPr>
            <a:r>
              <a:rPr lang="en-US" altLang="it-IT" sz="2400" b="1">
                <a:solidFill>
                  <a:prstClr val="white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  Utilizzo di acque non contaminate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Blip>
                <a:blip r:embed="rId3"/>
              </a:buBlip>
            </a:pPr>
            <a:r>
              <a:rPr lang="en-US" altLang="it-IT" sz="2400" b="1">
                <a:solidFill>
                  <a:prstClr val="white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  Preferenza per la policoltura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Blip>
                <a:blip r:embed="rId3"/>
              </a:buBlip>
            </a:pPr>
            <a:r>
              <a:rPr lang="en-US" altLang="it-IT" sz="2400" b="1">
                <a:solidFill>
                  <a:prstClr val="white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  Riproduzione naturale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Blip>
                <a:blip r:embed="rId3"/>
              </a:buBlip>
            </a:pPr>
            <a:r>
              <a:rPr lang="en-US" altLang="it-IT" sz="2400" b="1">
                <a:solidFill>
                  <a:prstClr val="white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  Nessuna manipolazione a livello di geni o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it-IT" sz="2400" b="1">
                <a:solidFill>
                  <a:prstClr val="white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    cromosomi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Blip>
                <a:blip r:embed="rId3"/>
              </a:buBlip>
            </a:pPr>
            <a:r>
              <a:rPr lang="en-US" altLang="it-IT" sz="2400" b="1">
                <a:solidFill>
                  <a:prstClr val="white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  Basse densità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Blip>
                <a:blip r:embed="rId3"/>
              </a:buBlip>
            </a:pPr>
            <a:r>
              <a:rPr lang="en-US" altLang="it-IT" sz="2400" b="1">
                <a:solidFill>
                  <a:prstClr val="white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  Comportamenti tipici e naturali</a:t>
            </a:r>
          </a:p>
        </p:txBody>
      </p:sp>
    </p:spTree>
    <p:extLst>
      <p:ext uri="{BB962C8B-B14F-4D97-AF65-F5344CB8AC3E}">
        <p14:creationId xmlns:p14="http://schemas.microsoft.com/office/powerpoint/2010/main" val="770322846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2" name="Rectangle 4"/>
          <p:cNvSpPr>
            <a:spLocks noChangeArrowheads="1"/>
          </p:cNvSpPr>
          <p:nvPr/>
        </p:nvSpPr>
        <p:spPr bwMode="auto">
          <a:xfrm>
            <a:off x="2657476" y="1412876"/>
            <a:ext cx="7038975" cy="4524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it-IT" sz="3200" b="1" dirty="0" err="1">
                <a:solidFill>
                  <a:srgbClr val="FFFF00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Acquacoltura</a:t>
            </a:r>
            <a:r>
              <a:rPr lang="en-US" altLang="it-IT" sz="3200" b="1" dirty="0">
                <a:solidFill>
                  <a:srgbClr val="FFFF00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 </a:t>
            </a:r>
            <a:r>
              <a:rPr lang="en-US" altLang="it-IT" sz="3200" b="1" dirty="0" err="1">
                <a:solidFill>
                  <a:srgbClr val="FFFF00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biologica</a:t>
            </a:r>
            <a:r>
              <a:rPr lang="en-US" altLang="it-IT" sz="3200" b="1" dirty="0">
                <a:solidFill>
                  <a:srgbClr val="FFFF00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 / </a:t>
            </a:r>
            <a:r>
              <a:rPr lang="en-US" altLang="it-IT" sz="3200" b="1" dirty="0" err="1">
                <a:solidFill>
                  <a:srgbClr val="FFFF00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Principi</a:t>
            </a:r>
            <a:r>
              <a:rPr lang="en-US" altLang="it-IT" sz="3200" b="1" dirty="0">
                <a:solidFill>
                  <a:srgbClr val="FFFF00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 (2)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altLang="it-IT" sz="3200" b="1" dirty="0">
              <a:solidFill>
                <a:srgbClr val="FFFF00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Blip>
                <a:blip r:embed="rId3"/>
              </a:buBlip>
            </a:pPr>
            <a:r>
              <a:rPr lang="en-US" altLang="it-IT" sz="2400" b="1" dirty="0">
                <a:solidFill>
                  <a:prstClr val="white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  Salute </a:t>
            </a:r>
            <a:r>
              <a:rPr lang="en-US" altLang="it-IT" sz="2400" b="1" dirty="0" err="1">
                <a:solidFill>
                  <a:prstClr val="white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animale</a:t>
            </a:r>
            <a:r>
              <a:rPr lang="en-US" altLang="it-IT" sz="2400" b="1" dirty="0">
                <a:solidFill>
                  <a:prstClr val="white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 </a:t>
            </a:r>
            <a:r>
              <a:rPr lang="en-US" altLang="it-IT" sz="2400" b="1" dirty="0" err="1">
                <a:solidFill>
                  <a:prstClr val="white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attraverso</a:t>
            </a:r>
            <a:r>
              <a:rPr lang="en-US" altLang="it-IT" sz="2400" b="1" dirty="0">
                <a:solidFill>
                  <a:prstClr val="white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 la </a:t>
            </a:r>
            <a:r>
              <a:rPr lang="en-US" altLang="it-IT" sz="2400" b="1" dirty="0" err="1">
                <a:solidFill>
                  <a:prstClr val="white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profilassi</a:t>
            </a:r>
            <a:r>
              <a:rPr lang="en-US" altLang="it-IT" sz="2400" b="1" dirty="0">
                <a:solidFill>
                  <a:prstClr val="white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 e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it-IT" sz="2400" b="1" dirty="0">
                <a:solidFill>
                  <a:prstClr val="white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    </a:t>
            </a:r>
            <a:r>
              <a:rPr lang="en-US" altLang="it-IT" sz="2400" b="1" dirty="0" err="1">
                <a:solidFill>
                  <a:prstClr val="white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prevenzione</a:t>
            </a:r>
            <a:r>
              <a:rPr lang="en-US" altLang="it-IT" sz="2400" b="1" dirty="0">
                <a:solidFill>
                  <a:prstClr val="white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 </a:t>
            </a:r>
            <a:r>
              <a:rPr lang="en-US" altLang="it-IT" sz="2400" b="1" dirty="0" err="1">
                <a:solidFill>
                  <a:prstClr val="white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piuttosto</a:t>
            </a:r>
            <a:r>
              <a:rPr lang="en-US" altLang="it-IT" sz="2400" b="1" dirty="0">
                <a:solidFill>
                  <a:prstClr val="white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 </a:t>
            </a:r>
            <a:r>
              <a:rPr lang="en-US" altLang="it-IT" sz="2400" b="1" dirty="0" err="1">
                <a:solidFill>
                  <a:prstClr val="white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che</a:t>
            </a:r>
            <a:r>
              <a:rPr lang="en-US" altLang="it-IT" sz="2400" b="1" dirty="0">
                <a:solidFill>
                  <a:prstClr val="white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 </a:t>
            </a:r>
            <a:r>
              <a:rPr lang="en-US" altLang="it-IT" sz="2400" b="1" dirty="0" err="1">
                <a:solidFill>
                  <a:prstClr val="white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cura</a:t>
            </a:r>
            <a:r>
              <a:rPr lang="en-US" altLang="it-IT" sz="2400" b="1" dirty="0">
                <a:solidFill>
                  <a:prstClr val="white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it-IT" sz="2400" b="1" dirty="0">
              <a:solidFill>
                <a:prstClr val="white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Blip>
                <a:blip r:embed="rId3"/>
              </a:buBlip>
            </a:pPr>
            <a:r>
              <a:rPr lang="en-US" altLang="it-IT" sz="2400" b="1" dirty="0">
                <a:solidFill>
                  <a:prstClr val="white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  </a:t>
            </a:r>
            <a:r>
              <a:rPr lang="en-US" altLang="it-IT" sz="2400" b="1" dirty="0" err="1">
                <a:solidFill>
                  <a:prstClr val="white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Riduzione</a:t>
            </a:r>
            <a:r>
              <a:rPr lang="en-US" altLang="it-IT" sz="2400" b="1" dirty="0">
                <a:solidFill>
                  <a:prstClr val="white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 </a:t>
            </a:r>
            <a:r>
              <a:rPr lang="en-US" altLang="it-IT" sz="2400" b="1" dirty="0" err="1">
                <a:solidFill>
                  <a:prstClr val="white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delle</a:t>
            </a:r>
            <a:r>
              <a:rPr lang="en-US" altLang="it-IT" sz="2400" b="1" dirty="0">
                <a:solidFill>
                  <a:prstClr val="white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 </a:t>
            </a:r>
            <a:r>
              <a:rPr lang="en-US" altLang="it-IT" sz="2400" b="1" dirty="0" err="1">
                <a:solidFill>
                  <a:prstClr val="white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proteine</a:t>
            </a:r>
            <a:r>
              <a:rPr lang="en-US" altLang="it-IT" sz="2400" b="1" dirty="0">
                <a:solidFill>
                  <a:prstClr val="white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 </a:t>
            </a:r>
            <a:r>
              <a:rPr lang="en-US" altLang="it-IT" sz="2400" b="1" dirty="0" err="1">
                <a:solidFill>
                  <a:prstClr val="white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animali</a:t>
            </a:r>
            <a:endParaRPr lang="en-US" altLang="it-IT" sz="2400" b="1" dirty="0">
              <a:solidFill>
                <a:prstClr val="white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it-IT" sz="2400" b="1" dirty="0">
                <a:solidFill>
                  <a:prstClr val="white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    </a:t>
            </a:r>
            <a:r>
              <a:rPr lang="en-US" altLang="it-IT" sz="2400" b="1" dirty="0" err="1">
                <a:solidFill>
                  <a:prstClr val="white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nell’alimentazione</a:t>
            </a:r>
            <a:r>
              <a:rPr lang="en-US" altLang="it-IT" sz="2400" b="1" dirty="0">
                <a:solidFill>
                  <a:prstClr val="white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. </a:t>
            </a:r>
            <a:r>
              <a:rPr lang="en-US" altLang="it-IT" sz="2400" b="1" dirty="0" err="1">
                <a:solidFill>
                  <a:prstClr val="white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Scarti</a:t>
            </a:r>
            <a:r>
              <a:rPr lang="en-US" altLang="it-IT" sz="2400" b="1" dirty="0">
                <a:solidFill>
                  <a:prstClr val="white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 e </a:t>
            </a:r>
            <a:r>
              <a:rPr lang="en-US" altLang="it-IT" sz="2400" b="1" dirty="0" err="1">
                <a:solidFill>
                  <a:prstClr val="white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pesca</a:t>
            </a:r>
            <a:endParaRPr lang="en-US" altLang="it-IT" sz="2400" b="1" dirty="0">
              <a:solidFill>
                <a:prstClr val="white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it-IT" sz="2400" b="1" dirty="0">
                <a:solidFill>
                  <a:prstClr val="white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    </a:t>
            </a:r>
            <a:r>
              <a:rPr lang="en-US" altLang="it-IT" sz="2400" b="1" dirty="0" err="1">
                <a:solidFill>
                  <a:prstClr val="white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sostenibile</a:t>
            </a:r>
            <a:r>
              <a:rPr lang="en-US" altLang="it-IT" sz="2400" b="1" dirty="0">
                <a:solidFill>
                  <a:prstClr val="white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it-IT" sz="2400" b="1" dirty="0">
                <a:solidFill>
                  <a:prstClr val="white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Blip>
                <a:blip r:embed="rId3"/>
              </a:buBlip>
            </a:pPr>
            <a:r>
              <a:rPr lang="en-US" altLang="it-IT" sz="2400" b="1" dirty="0">
                <a:solidFill>
                  <a:prstClr val="white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  No OGM, no </a:t>
            </a:r>
            <a:r>
              <a:rPr lang="en-US" altLang="it-IT" sz="2400" b="1" dirty="0" err="1">
                <a:solidFill>
                  <a:prstClr val="white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prodotti</a:t>
            </a:r>
            <a:r>
              <a:rPr lang="en-US" altLang="it-IT" sz="2400" b="1" dirty="0">
                <a:solidFill>
                  <a:prstClr val="white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 di </a:t>
            </a:r>
            <a:r>
              <a:rPr lang="en-US" altLang="it-IT" sz="2400" b="1" dirty="0" err="1">
                <a:solidFill>
                  <a:prstClr val="white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sintesi</a:t>
            </a:r>
            <a:r>
              <a:rPr lang="en-US" altLang="it-IT" sz="2400" b="1" dirty="0">
                <a:solidFill>
                  <a:prstClr val="white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88057908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pct60">
          <a:fgClr>
            <a:schemeClr val="accent1">
              <a:lumMod val="60000"/>
              <a:lumOff val="4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1500186" y="1656487"/>
            <a:ext cx="8762999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800" b="1" dirty="0"/>
              <a:t>REGOLAMENTO (UE) 2018/848 </a:t>
            </a:r>
            <a:endParaRPr lang="it-IT" sz="2800" b="1" dirty="0" smtClean="0"/>
          </a:p>
          <a:p>
            <a:pPr algn="ctr"/>
            <a:r>
              <a:rPr lang="it-IT" sz="2800" b="1" dirty="0" smtClean="0"/>
              <a:t>DEL </a:t>
            </a:r>
            <a:r>
              <a:rPr lang="it-IT" sz="2800" b="1" dirty="0"/>
              <a:t>PARLAMENTO EUROPEO E DEL CONSIGLIO</a:t>
            </a:r>
          </a:p>
          <a:p>
            <a:pPr algn="ctr"/>
            <a:r>
              <a:rPr lang="it-IT" sz="2800" dirty="0"/>
              <a:t>del 30 maggio 2018</a:t>
            </a:r>
          </a:p>
          <a:p>
            <a:pPr algn="ctr"/>
            <a:r>
              <a:rPr lang="it-IT" sz="2800" dirty="0"/>
              <a:t>relativo alla produzione biologica e all’etichettatura dei prodotti biologici e che abroga il regolamento (CE) n. 834/2007 del Consiglio</a:t>
            </a:r>
          </a:p>
        </p:txBody>
      </p:sp>
      <p:sp>
        <p:nvSpPr>
          <p:cNvPr id="3" name="Rettangolo 2"/>
          <p:cNvSpPr/>
          <p:nvPr/>
        </p:nvSpPr>
        <p:spPr>
          <a:xfrm>
            <a:off x="2845278" y="4749284"/>
            <a:ext cx="607281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400" b="1" dirty="0">
                <a:solidFill>
                  <a:srgbClr val="FFFF00"/>
                </a:solidFill>
              </a:rPr>
              <a:t>si applica a decorrere dal 1 o gennaio 2021</a:t>
            </a:r>
          </a:p>
        </p:txBody>
      </p:sp>
    </p:spTree>
    <p:extLst>
      <p:ext uri="{BB962C8B-B14F-4D97-AF65-F5344CB8AC3E}">
        <p14:creationId xmlns:p14="http://schemas.microsoft.com/office/powerpoint/2010/main" val="617153795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pct60">
          <a:fgClr>
            <a:schemeClr val="accent1">
              <a:lumMod val="60000"/>
              <a:lumOff val="4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1943100" y="1019860"/>
            <a:ext cx="852487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b="1" dirty="0"/>
              <a:t>Articolo 15</a:t>
            </a:r>
          </a:p>
          <a:p>
            <a:r>
              <a:rPr lang="it-IT" sz="2400" b="1" dirty="0"/>
              <a:t>Norme di produzione per alghe e animali di acquacoltura</a:t>
            </a:r>
          </a:p>
        </p:txBody>
      </p:sp>
      <p:sp>
        <p:nvSpPr>
          <p:cNvPr id="3" name="Rettangolo 2"/>
          <p:cNvSpPr/>
          <p:nvPr/>
        </p:nvSpPr>
        <p:spPr>
          <a:xfrm>
            <a:off x="419100" y="2362885"/>
            <a:ext cx="1144905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it-IT" sz="2000" b="1" dirty="0">
                <a:solidFill>
                  <a:srgbClr val="FFFF00"/>
                </a:solidFill>
              </a:rPr>
              <a:t>Alla Commissione è conferito il potere di adottare atti delegati </a:t>
            </a:r>
            <a:r>
              <a:rPr lang="it-IT" sz="2000" b="1" dirty="0" smtClean="0">
                <a:solidFill>
                  <a:srgbClr val="FFFF00"/>
                </a:solidFill>
              </a:rPr>
              <a:t>che </a:t>
            </a:r>
            <a:r>
              <a:rPr lang="it-IT" sz="2000" b="1" dirty="0">
                <a:solidFill>
                  <a:srgbClr val="FFFF00"/>
                </a:solidFill>
              </a:rPr>
              <a:t>modificano</a:t>
            </a:r>
            <a:r>
              <a:rPr lang="it-IT" sz="2000" b="1" dirty="0" smtClean="0">
                <a:solidFill>
                  <a:srgbClr val="FFFF00"/>
                </a:solidFill>
              </a:rPr>
              <a:t>: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it-IT" sz="2000" b="1" dirty="0">
                <a:solidFill>
                  <a:srgbClr val="FFFF00"/>
                </a:solidFill>
              </a:rPr>
              <a:t>all’allegato II, parte III, il punto 3.1.3.3, per quanto concerne </a:t>
            </a:r>
            <a:r>
              <a:rPr lang="it-IT" sz="2000" b="1" u="sng" dirty="0"/>
              <a:t>l’alimentazione degli animali di acquacoltura carnivori</a:t>
            </a:r>
            <a:r>
              <a:rPr lang="it-IT" sz="2000" b="1" dirty="0">
                <a:solidFill>
                  <a:srgbClr val="FFFF00"/>
                </a:solidFill>
              </a:rPr>
              <a:t>;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it-IT" sz="2000" b="1" dirty="0">
                <a:solidFill>
                  <a:srgbClr val="FFFF00"/>
                </a:solidFill>
              </a:rPr>
              <a:t>all’allegato II, parte III, il punto 3.1.3.4, aggiungendo ulteriori norme specifiche </a:t>
            </a:r>
            <a:r>
              <a:rPr lang="it-IT" sz="2000" b="1" u="sng" dirty="0"/>
              <a:t>sull’alimentazione di taluni animali di acquacoltura</a:t>
            </a:r>
            <a:r>
              <a:rPr lang="it-IT" sz="2000" b="1" dirty="0">
                <a:solidFill>
                  <a:srgbClr val="FFFF00"/>
                </a:solidFill>
              </a:rPr>
              <a:t>, o modificando tali norme aggiuntive</a:t>
            </a:r>
            <a:r>
              <a:rPr lang="it-IT" sz="2000" b="1" dirty="0" smtClean="0">
                <a:solidFill>
                  <a:srgbClr val="FFFF00"/>
                </a:solidFill>
              </a:rPr>
              <a:t>;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it-IT" sz="2000" b="1" dirty="0">
                <a:solidFill>
                  <a:srgbClr val="FFFF00"/>
                </a:solidFill>
              </a:rPr>
              <a:t>all’allegato II, parte III, il punto 3.1.4.2, per quanto </a:t>
            </a:r>
            <a:r>
              <a:rPr lang="it-IT" sz="2000" b="1" u="sng" dirty="0"/>
              <a:t>concerne i trattamenti veterinari </a:t>
            </a:r>
            <a:r>
              <a:rPr lang="it-IT" sz="2000" b="1" dirty="0">
                <a:solidFill>
                  <a:srgbClr val="FFFF00"/>
                </a:solidFill>
              </a:rPr>
              <a:t>per gli animali di acquacoltura</a:t>
            </a:r>
            <a:r>
              <a:rPr lang="it-IT" sz="2000" b="1" dirty="0" smtClean="0">
                <a:solidFill>
                  <a:srgbClr val="FFFF00"/>
                </a:solidFill>
              </a:rPr>
              <a:t>;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it-IT" sz="2000" b="1" dirty="0">
                <a:solidFill>
                  <a:srgbClr val="FFFF00"/>
                </a:solidFill>
              </a:rPr>
              <a:t>all’allegato II, la parte III, aggiungendo ulteriori condizioni dettagliate secondo la specie per </a:t>
            </a:r>
            <a:r>
              <a:rPr lang="it-IT" sz="2000" b="1" u="sng" dirty="0"/>
              <a:t>la gestione dei riproduttori, la riproduzione e la produzione di novellame</a:t>
            </a:r>
            <a:r>
              <a:rPr lang="it-IT" sz="2000" b="1" dirty="0">
                <a:solidFill>
                  <a:srgbClr val="FFFF00"/>
                </a:solidFill>
              </a:rPr>
              <a:t>, o modificando tali condizioni dettagliate aggiuntive</a:t>
            </a:r>
            <a:r>
              <a:rPr lang="it-IT" sz="2000" b="1" dirty="0" smtClean="0">
                <a:solidFill>
                  <a:srgbClr val="FFFF00"/>
                </a:solidFill>
              </a:rPr>
              <a:t>.</a:t>
            </a:r>
            <a:endParaRPr lang="it-IT" sz="20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5304984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pct60">
          <a:fgClr>
            <a:schemeClr val="accent1">
              <a:lumMod val="60000"/>
              <a:lumOff val="4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1914525" y="1391335"/>
            <a:ext cx="852487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b="1" dirty="0"/>
              <a:t>Articolo 15</a:t>
            </a:r>
          </a:p>
          <a:p>
            <a:r>
              <a:rPr lang="it-IT" sz="2400" b="1" dirty="0"/>
              <a:t>Norme di produzione per alghe e animali di acquacoltura</a:t>
            </a:r>
          </a:p>
        </p:txBody>
      </p:sp>
      <p:sp>
        <p:nvSpPr>
          <p:cNvPr id="3" name="Rettangolo 2"/>
          <p:cNvSpPr/>
          <p:nvPr/>
        </p:nvSpPr>
        <p:spPr>
          <a:xfrm>
            <a:off x="1295400" y="2646313"/>
            <a:ext cx="10153649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it-IT" sz="2000" b="1" dirty="0">
                <a:solidFill>
                  <a:srgbClr val="FFFF00"/>
                </a:solidFill>
              </a:rPr>
              <a:t>La Commissione adotta, se del caso, atti di esecuzione che stabiliscono norme dettagliate per specie o gruppo di specie relativamente alla </a:t>
            </a:r>
            <a:r>
              <a:rPr lang="it-IT" sz="2000" b="1" u="sng" dirty="0"/>
              <a:t>densità di allevamento e alle specifiche caratteristiche dei sistemi di produzione e dei sistemi di contenimento</a:t>
            </a:r>
            <a:r>
              <a:rPr lang="it-IT" sz="2000" b="1" dirty="0">
                <a:solidFill>
                  <a:srgbClr val="FFFF00"/>
                </a:solidFill>
              </a:rPr>
              <a:t>, al fine di garantire che le esigenze specifiche di ciascuna specie siano soddisfatte.</a:t>
            </a:r>
          </a:p>
          <a:p>
            <a:pPr>
              <a:spcAft>
                <a:spcPts val="1200"/>
              </a:spcAft>
            </a:pPr>
            <a:r>
              <a:rPr lang="it-IT" sz="2000" b="1" dirty="0">
                <a:solidFill>
                  <a:srgbClr val="FFFF00"/>
                </a:solidFill>
              </a:rPr>
              <a:t>Tali atti di esecuzione sono adottati secondo la procedura di esame di cui all’articolo 55, paragrafo 2.</a:t>
            </a:r>
          </a:p>
        </p:txBody>
      </p:sp>
    </p:spTree>
    <p:extLst>
      <p:ext uri="{BB962C8B-B14F-4D97-AF65-F5344CB8AC3E}">
        <p14:creationId xmlns:p14="http://schemas.microsoft.com/office/powerpoint/2010/main" val="3518093479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tangolo 9"/>
          <p:cNvSpPr/>
          <p:nvPr/>
        </p:nvSpPr>
        <p:spPr>
          <a:xfrm>
            <a:off x="752475" y="1976735"/>
            <a:ext cx="1049655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3200" b="1" dirty="0" smtClean="0">
                <a:solidFill>
                  <a:srgbClr val="0099CC"/>
                </a:solidFill>
              </a:rPr>
              <a:t>MISURE </a:t>
            </a:r>
            <a:r>
              <a:rPr lang="it-IT" sz="3200" b="1" dirty="0">
                <a:solidFill>
                  <a:srgbClr val="0099CC"/>
                </a:solidFill>
              </a:rPr>
              <a:t>DEL PO FEAMP </a:t>
            </a:r>
            <a:r>
              <a:rPr lang="it-IT" sz="3200" b="1" dirty="0">
                <a:solidFill>
                  <a:srgbClr val="0099CC"/>
                </a:solidFill>
              </a:rPr>
              <a:t>2014-2020 </a:t>
            </a:r>
            <a:r>
              <a:rPr lang="it-IT" sz="3200" b="1" dirty="0" smtClean="0">
                <a:solidFill>
                  <a:srgbClr val="0099CC"/>
                </a:solidFill>
              </a:rPr>
              <a:t>- Reg</a:t>
            </a:r>
            <a:r>
              <a:rPr lang="it-IT" sz="3200" b="1" dirty="0">
                <a:solidFill>
                  <a:srgbClr val="0099CC"/>
                </a:solidFill>
              </a:rPr>
              <a:t>. (UE) n. 508/2014</a:t>
            </a:r>
            <a:endParaRPr lang="it-IT" sz="3200" b="1" dirty="0" smtClean="0">
              <a:solidFill>
                <a:srgbClr val="0099CC"/>
              </a:solidFill>
            </a:endParaRPr>
          </a:p>
          <a:p>
            <a:pPr algn="ctr"/>
            <a:r>
              <a:rPr lang="it-IT" sz="3200" b="1" dirty="0" smtClean="0">
                <a:solidFill>
                  <a:srgbClr val="0099CC"/>
                </a:solidFill>
              </a:rPr>
              <a:t>E</a:t>
            </a:r>
          </a:p>
          <a:p>
            <a:pPr algn="ctr"/>
            <a:r>
              <a:rPr lang="it-IT" sz="3200" b="1" dirty="0" smtClean="0">
                <a:solidFill>
                  <a:srgbClr val="0099CC"/>
                </a:solidFill>
              </a:rPr>
              <a:t>PIANO </a:t>
            </a:r>
            <a:r>
              <a:rPr lang="it-IT" sz="3200" b="1" dirty="0">
                <a:solidFill>
                  <a:srgbClr val="0099CC"/>
                </a:solidFill>
              </a:rPr>
              <a:t>STRATEGICO PLURIENNALE PER L’ACQUACOLTURA</a:t>
            </a:r>
          </a:p>
        </p:txBody>
      </p:sp>
    </p:spTree>
    <p:extLst>
      <p:ext uri="{BB962C8B-B14F-4D97-AF65-F5344CB8AC3E}">
        <p14:creationId xmlns:p14="http://schemas.microsoft.com/office/powerpoint/2010/main" val="3472486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2981323" y="1011078"/>
            <a:ext cx="459105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3200" b="1" i="0" u="none" strike="noStrike" baseline="0" dirty="0" smtClean="0">
                <a:solidFill>
                  <a:srgbClr val="000000"/>
                </a:solidFill>
              </a:rPr>
              <a:t>MACROBIETTIVO 3</a:t>
            </a:r>
          </a:p>
        </p:txBody>
      </p:sp>
      <p:sp>
        <p:nvSpPr>
          <p:cNvPr id="5" name="Rettangolo 4"/>
          <p:cNvSpPr/>
          <p:nvPr/>
        </p:nvSpPr>
        <p:spPr>
          <a:xfrm>
            <a:off x="561974" y="542836"/>
            <a:ext cx="1094422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3200" b="1" i="0" u="none" strike="noStrike" baseline="0" dirty="0" smtClean="0">
                <a:solidFill>
                  <a:srgbClr val="000099"/>
                </a:solidFill>
              </a:rPr>
              <a:t>PIANO STRATEGICO PER L’ACQUACOLTURA IN ITALIA 2014-2020</a:t>
            </a:r>
            <a:endParaRPr lang="it-IT" sz="3200" b="1" dirty="0">
              <a:solidFill>
                <a:srgbClr val="000099"/>
              </a:solidFill>
            </a:endParaRPr>
          </a:p>
        </p:txBody>
      </p:sp>
      <p:sp>
        <p:nvSpPr>
          <p:cNvPr id="6" name="Rettangolo 5"/>
          <p:cNvSpPr/>
          <p:nvPr/>
        </p:nvSpPr>
        <p:spPr>
          <a:xfrm>
            <a:off x="1281111" y="1595853"/>
            <a:ext cx="799147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it-IT" sz="2400" b="1" dirty="0">
                <a:solidFill>
                  <a:srgbClr val="007D98"/>
                </a:solidFill>
              </a:rPr>
              <a:t>6.3. PROMUOVERE LA </a:t>
            </a:r>
            <a:r>
              <a:rPr lang="it-IT" sz="2400" b="1" dirty="0" smtClean="0">
                <a:solidFill>
                  <a:srgbClr val="007D98"/>
                </a:solidFill>
              </a:rPr>
              <a:t>COMPETITIVITÀ DELL’ACQUACOLTURA</a:t>
            </a:r>
            <a:endParaRPr lang="it-IT" sz="2400" dirty="0">
              <a:solidFill>
                <a:prstClr val="black"/>
              </a:solidFill>
            </a:endParaRPr>
          </a:p>
        </p:txBody>
      </p:sp>
      <p:sp>
        <p:nvSpPr>
          <p:cNvPr id="2" name="Rettangolo 1"/>
          <p:cNvSpPr/>
          <p:nvPr/>
        </p:nvSpPr>
        <p:spPr>
          <a:xfrm>
            <a:off x="561974" y="2429082"/>
            <a:ext cx="942975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000" b="1" dirty="0"/>
              <a:t>MO 3.1 Rafforzamento della competitività e della </a:t>
            </a:r>
            <a:r>
              <a:rPr lang="it-IT" sz="2000" b="1" dirty="0" smtClean="0"/>
              <a:t>redditività delle </a:t>
            </a:r>
            <a:r>
              <a:rPr lang="it-IT" sz="2000" b="1" dirty="0"/>
              <a:t>imprese acquicole</a:t>
            </a:r>
          </a:p>
        </p:txBody>
      </p:sp>
      <p:sp>
        <p:nvSpPr>
          <p:cNvPr id="3" name="Rettangolo 2"/>
          <p:cNvSpPr/>
          <p:nvPr/>
        </p:nvSpPr>
        <p:spPr>
          <a:xfrm>
            <a:off x="561974" y="2930335"/>
            <a:ext cx="1107757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000" b="1" dirty="0">
                <a:solidFill>
                  <a:srgbClr val="000000"/>
                </a:solidFill>
              </a:rPr>
              <a:t>S 3.1 </a:t>
            </a:r>
            <a:r>
              <a:rPr lang="it-IT" sz="2000" b="1" dirty="0">
                <a:solidFill>
                  <a:srgbClr val="007D98"/>
                </a:solidFill>
              </a:rPr>
              <a:t>INVESTIMENTI PER MIGLIORARE LA </a:t>
            </a:r>
            <a:r>
              <a:rPr lang="it-IT" sz="2000" b="1" dirty="0" smtClean="0">
                <a:solidFill>
                  <a:srgbClr val="007D98"/>
                </a:solidFill>
              </a:rPr>
              <a:t>COMPETITIVITÀ E </a:t>
            </a:r>
            <a:r>
              <a:rPr lang="it-IT" sz="2000" b="1" dirty="0">
                <a:solidFill>
                  <a:srgbClr val="007D98"/>
                </a:solidFill>
              </a:rPr>
              <a:t>LA REDDITIVITÀ DELLE IMPRESE </a:t>
            </a:r>
            <a:r>
              <a:rPr lang="it-IT" sz="2000" b="1" dirty="0" smtClean="0">
                <a:solidFill>
                  <a:srgbClr val="007D98"/>
                </a:solidFill>
              </a:rPr>
              <a:t>ACQUICOLE</a:t>
            </a:r>
            <a:endParaRPr lang="it-IT" sz="2000" dirty="0"/>
          </a:p>
        </p:txBody>
      </p:sp>
      <p:sp>
        <p:nvSpPr>
          <p:cNvPr id="7" name="Rettangolo 6"/>
          <p:cNvSpPr/>
          <p:nvPr/>
        </p:nvSpPr>
        <p:spPr>
          <a:xfrm>
            <a:off x="561974" y="3431588"/>
            <a:ext cx="318984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/>
              <a:t>FEAMP - </a:t>
            </a:r>
            <a:r>
              <a:rPr lang="en-US" sz="2000" b="1" dirty="0" err="1"/>
              <a:t>artt</a:t>
            </a:r>
            <a:r>
              <a:rPr lang="en-US" sz="2000" b="1" dirty="0"/>
              <a:t>. 48.1 a-</a:t>
            </a:r>
            <a:r>
              <a:rPr lang="en-US" sz="2000" b="1" dirty="0" err="1"/>
              <a:t>c,f,g</a:t>
            </a:r>
            <a:r>
              <a:rPr lang="en-US" sz="2000" b="1" dirty="0"/>
              <a:t>, 52</a:t>
            </a:r>
            <a:endParaRPr lang="it-IT" sz="2000" b="1" dirty="0"/>
          </a:p>
        </p:txBody>
      </p:sp>
      <p:sp>
        <p:nvSpPr>
          <p:cNvPr id="8" name="Rettangolo 7"/>
          <p:cNvSpPr/>
          <p:nvPr/>
        </p:nvSpPr>
        <p:spPr>
          <a:xfrm>
            <a:off x="509072" y="4434094"/>
            <a:ext cx="8239125" cy="1631216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wrap="square">
            <a:spAutoFit/>
          </a:bodyPr>
          <a:lstStyle/>
          <a:p>
            <a:r>
              <a:rPr lang="it-IT" sz="2000" b="1" i="1" dirty="0">
                <a:solidFill>
                  <a:srgbClr val="0099CC"/>
                </a:solidFill>
              </a:rPr>
              <a:t>art.48-a) investimenti produttivi </a:t>
            </a:r>
            <a:r>
              <a:rPr lang="it-IT" sz="2000" b="1" dirty="0">
                <a:solidFill>
                  <a:srgbClr val="0099CC"/>
                </a:solidFill>
              </a:rPr>
              <a:t>	</a:t>
            </a:r>
            <a:r>
              <a:rPr lang="it-IT" sz="2000" b="1" dirty="0" smtClean="0">
                <a:solidFill>
                  <a:srgbClr val="0099CC"/>
                </a:solidFill>
              </a:rPr>
              <a:t> </a:t>
            </a:r>
            <a:r>
              <a:rPr lang="it-IT" sz="2000" b="1" dirty="0">
                <a:solidFill>
                  <a:srgbClr val="0099CC"/>
                </a:solidFill>
              </a:rPr>
              <a:t>	</a:t>
            </a:r>
          </a:p>
          <a:p>
            <a:r>
              <a:rPr lang="it-IT" sz="2000" b="1" i="1" dirty="0">
                <a:solidFill>
                  <a:srgbClr val="0099CC"/>
                </a:solidFill>
              </a:rPr>
              <a:t>Art.48-b) diversificazione produzione </a:t>
            </a:r>
            <a:r>
              <a:rPr lang="it-IT" sz="2000" b="1" dirty="0">
                <a:solidFill>
                  <a:srgbClr val="0099CC"/>
                </a:solidFill>
              </a:rPr>
              <a:t>	</a:t>
            </a:r>
            <a:r>
              <a:rPr lang="it-IT" sz="2000" b="1" dirty="0" smtClean="0">
                <a:solidFill>
                  <a:srgbClr val="0099CC"/>
                </a:solidFill>
              </a:rPr>
              <a:t> </a:t>
            </a:r>
            <a:r>
              <a:rPr lang="it-IT" sz="2000" b="1" dirty="0">
                <a:solidFill>
                  <a:srgbClr val="0099CC"/>
                </a:solidFill>
              </a:rPr>
              <a:t>	</a:t>
            </a:r>
          </a:p>
          <a:p>
            <a:r>
              <a:rPr lang="it-IT" sz="2000" b="1" i="1" dirty="0">
                <a:solidFill>
                  <a:srgbClr val="0099CC"/>
                </a:solidFill>
              </a:rPr>
              <a:t>Art.48-c) ammodernamento delle unità </a:t>
            </a:r>
            <a:endParaRPr lang="it-IT" sz="2000" b="1" i="1" dirty="0" smtClean="0">
              <a:solidFill>
                <a:srgbClr val="0099CC"/>
              </a:solidFill>
            </a:endParaRPr>
          </a:p>
          <a:p>
            <a:r>
              <a:rPr lang="it-IT" sz="2000" b="1" i="1" dirty="0">
                <a:solidFill>
                  <a:srgbClr val="0099CC"/>
                </a:solidFill>
              </a:rPr>
              <a:t>Art.48-f) </a:t>
            </a:r>
            <a:r>
              <a:rPr lang="it-IT" sz="2000" b="1" i="1" dirty="0">
                <a:solidFill>
                  <a:srgbClr val="FF0000"/>
                </a:solidFill>
              </a:rPr>
              <a:t>investimenti per </a:t>
            </a:r>
            <a:r>
              <a:rPr lang="it-IT" sz="2000" b="1" i="1" dirty="0" smtClean="0">
                <a:solidFill>
                  <a:srgbClr val="FF0000"/>
                </a:solidFill>
              </a:rPr>
              <a:t>migliorare </a:t>
            </a:r>
            <a:r>
              <a:rPr lang="it-IT" sz="2000" b="1" i="1" dirty="0">
                <a:solidFill>
                  <a:srgbClr val="FF0000"/>
                </a:solidFill>
              </a:rPr>
              <a:t>qualità o </a:t>
            </a:r>
            <a:r>
              <a:rPr lang="it-IT" sz="2000" b="1" i="1" dirty="0" smtClean="0">
                <a:solidFill>
                  <a:srgbClr val="FF0000"/>
                </a:solidFill>
              </a:rPr>
              <a:t>aggiungere </a:t>
            </a:r>
            <a:r>
              <a:rPr lang="it-IT" sz="2000" b="1" i="1" dirty="0">
                <a:solidFill>
                  <a:srgbClr val="FF0000"/>
                </a:solidFill>
              </a:rPr>
              <a:t>valore ai prodotti </a:t>
            </a:r>
            <a:endParaRPr lang="it-IT" sz="2000" b="1" i="1" dirty="0" smtClean="0">
              <a:solidFill>
                <a:srgbClr val="FF0000"/>
              </a:solidFill>
            </a:endParaRPr>
          </a:p>
          <a:p>
            <a:r>
              <a:rPr lang="it-IT" sz="2000" b="1" i="1" dirty="0" smtClean="0">
                <a:solidFill>
                  <a:srgbClr val="0099CC"/>
                </a:solidFill>
              </a:rPr>
              <a:t>Art.48-g</a:t>
            </a:r>
            <a:r>
              <a:rPr lang="it-IT" sz="2000" b="1" i="1" dirty="0">
                <a:solidFill>
                  <a:srgbClr val="0099CC"/>
                </a:solidFill>
              </a:rPr>
              <a:t>) </a:t>
            </a:r>
            <a:r>
              <a:rPr lang="it-IT" sz="2000" b="1" i="1" dirty="0">
                <a:solidFill>
                  <a:srgbClr val="FF0000"/>
                </a:solidFill>
              </a:rPr>
              <a:t>recupero stagni o </a:t>
            </a:r>
            <a:r>
              <a:rPr lang="it-IT" sz="2000" b="1" i="1" dirty="0" smtClean="0">
                <a:solidFill>
                  <a:srgbClr val="FF0000"/>
                </a:solidFill>
              </a:rPr>
              <a:t>lagune</a:t>
            </a:r>
            <a:r>
              <a:rPr lang="it-IT" sz="2000" b="1" dirty="0">
                <a:solidFill>
                  <a:srgbClr val="0099CC"/>
                </a:solidFill>
              </a:rPr>
              <a:t>	</a:t>
            </a:r>
          </a:p>
        </p:txBody>
      </p:sp>
      <p:sp>
        <p:nvSpPr>
          <p:cNvPr id="9" name="Rettangolo 8"/>
          <p:cNvSpPr/>
          <p:nvPr/>
        </p:nvSpPr>
        <p:spPr>
          <a:xfrm>
            <a:off x="561974" y="3932841"/>
            <a:ext cx="554355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000" b="1" dirty="0"/>
              <a:t>Soggetti attuatori - MIPAAF, Regioni</a:t>
            </a:r>
            <a:r>
              <a:rPr lang="it-IT" sz="2000" b="1" dirty="0" smtClean="0"/>
              <a:t>, PMI</a:t>
            </a:r>
            <a:r>
              <a:rPr lang="it-IT" sz="2000" b="1" dirty="0"/>
              <a:t>, Ricerca</a:t>
            </a:r>
          </a:p>
        </p:txBody>
      </p:sp>
    </p:spTree>
    <p:extLst>
      <p:ext uri="{BB962C8B-B14F-4D97-AF65-F5344CB8AC3E}">
        <p14:creationId xmlns:p14="http://schemas.microsoft.com/office/powerpoint/2010/main" val="4150708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895351" y="884962"/>
            <a:ext cx="105537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000" b="1" dirty="0">
                <a:solidFill>
                  <a:srgbClr val="000000"/>
                </a:solidFill>
              </a:rPr>
              <a:t>MO 3.2 Sostegno al rafforzamento dello sviluppo tecnologico</a:t>
            </a:r>
            <a:r>
              <a:rPr lang="it-IT" sz="2000" b="1" dirty="0" smtClean="0">
                <a:solidFill>
                  <a:srgbClr val="000000"/>
                </a:solidFill>
              </a:rPr>
              <a:t>, dell’innovazione </a:t>
            </a:r>
            <a:r>
              <a:rPr lang="it-IT" sz="2000" b="1" dirty="0">
                <a:solidFill>
                  <a:srgbClr val="000000"/>
                </a:solidFill>
              </a:rPr>
              <a:t>e del trasferimento delle conoscenze</a:t>
            </a:r>
          </a:p>
          <a:p>
            <a:r>
              <a:rPr lang="it-IT" sz="2000" b="1" dirty="0">
                <a:solidFill>
                  <a:srgbClr val="000000"/>
                </a:solidFill>
              </a:rPr>
              <a:t>S 3.5 </a:t>
            </a:r>
            <a:r>
              <a:rPr lang="it-IT" sz="2000" b="1" dirty="0">
                <a:solidFill>
                  <a:srgbClr val="007D98"/>
                </a:solidFill>
              </a:rPr>
              <a:t>SOSTENERE L’INNOVAZIONE E LA RICERCA A </a:t>
            </a:r>
            <a:r>
              <a:rPr lang="it-IT" sz="2000" b="1" dirty="0" smtClean="0">
                <a:solidFill>
                  <a:srgbClr val="007D98"/>
                </a:solidFill>
              </a:rPr>
              <a:t>SUPPORTO DELLE </a:t>
            </a:r>
            <a:r>
              <a:rPr lang="it-IT" sz="2000" b="1" dirty="0">
                <a:solidFill>
                  <a:srgbClr val="007D98"/>
                </a:solidFill>
              </a:rPr>
              <a:t>ESIGENZE DELLE IMPRESE</a:t>
            </a:r>
            <a:endParaRPr lang="it-IT" sz="2000" b="1" dirty="0"/>
          </a:p>
        </p:txBody>
      </p:sp>
      <p:sp>
        <p:nvSpPr>
          <p:cNvPr id="3" name="Rettangolo 2"/>
          <p:cNvSpPr/>
          <p:nvPr/>
        </p:nvSpPr>
        <p:spPr>
          <a:xfrm>
            <a:off x="895351" y="2053709"/>
            <a:ext cx="312899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/>
              <a:t>FEAMP - </a:t>
            </a:r>
            <a:r>
              <a:rPr lang="en-US" sz="2000" b="1" dirty="0" err="1"/>
              <a:t>artt</a:t>
            </a:r>
            <a:r>
              <a:rPr lang="en-US" sz="2000" b="1" dirty="0"/>
              <a:t>. 47, 49 (1a), 50</a:t>
            </a:r>
            <a:endParaRPr lang="it-IT" sz="2000" b="1" dirty="0"/>
          </a:p>
        </p:txBody>
      </p:sp>
      <p:sp>
        <p:nvSpPr>
          <p:cNvPr id="4" name="Rettangolo 3"/>
          <p:cNvSpPr/>
          <p:nvPr/>
        </p:nvSpPr>
        <p:spPr>
          <a:xfrm>
            <a:off x="895349" y="3022759"/>
            <a:ext cx="8843511" cy="1015663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wrap="square">
            <a:spAutoFit/>
          </a:bodyPr>
          <a:lstStyle/>
          <a:p>
            <a:r>
              <a:rPr lang="it-IT" sz="2000" b="1" i="1" dirty="0">
                <a:solidFill>
                  <a:srgbClr val="0099CC"/>
                </a:solidFill>
              </a:rPr>
              <a:t>Art.47 Innovazione </a:t>
            </a:r>
          </a:p>
          <a:p>
            <a:r>
              <a:rPr lang="it-IT" sz="2000" b="1" i="1" dirty="0">
                <a:solidFill>
                  <a:srgbClr val="0099CC"/>
                </a:solidFill>
              </a:rPr>
              <a:t>Art.49-Servizi di gestione, di sostituzione e di consulenza per le imprese acquicole</a:t>
            </a:r>
          </a:p>
          <a:p>
            <a:r>
              <a:rPr lang="it-IT" sz="2000" b="1" i="1" dirty="0">
                <a:solidFill>
                  <a:srgbClr val="0099CC"/>
                </a:solidFill>
              </a:rPr>
              <a:t>Art.50-Promozione del capitale umano e del collegamento in rete	</a:t>
            </a:r>
          </a:p>
        </p:txBody>
      </p:sp>
      <p:sp>
        <p:nvSpPr>
          <p:cNvPr id="5" name="Rettangolo 4"/>
          <p:cNvSpPr/>
          <p:nvPr/>
        </p:nvSpPr>
        <p:spPr>
          <a:xfrm>
            <a:off x="895349" y="4191506"/>
            <a:ext cx="864869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000" b="1" dirty="0">
                <a:solidFill>
                  <a:srgbClr val="FF0000"/>
                </a:solidFill>
              </a:rPr>
              <a:t>Risultati attesi - Sviluppo tecnologie </a:t>
            </a:r>
            <a:r>
              <a:rPr lang="it-IT" sz="2000" b="1" dirty="0" smtClean="0">
                <a:solidFill>
                  <a:srgbClr val="FF0000"/>
                </a:solidFill>
              </a:rPr>
              <a:t>innovative (e.g. IMTA)</a:t>
            </a:r>
            <a:endParaRPr lang="it-IT" sz="2000" b="1" dirty="0">
              <a:solidFill>
                <a:srgbClr val="FF0000"/>
              </a:solidFill>
            </a:endParaRPr>
          </a:p>
          <a:p>
            <a:r>
              <a:rPr lang="it-IT" sz="2000" b="1" dirty="0">
                <a:solidFill>
                  <a:srgbClr val="FF0000"/>
                </a:solidFill>
              </a:rPr>
              <a:t>Sviluppo tecnologie e prodotti </a:t>
            </a:r>
            <a:r>
              <a:rPr lang="it-IT" sz="2000" b="1" dirty="0" smtClean="0">
                <a:solidFill>
                  <a:srgbClr val="FF0000"/>
                </a:solidFill>
              </a:rPr>
              <a:t>innovativi nel </a:t>
            </a:r>
            <a:r>
              <a:rPr lang="it-IT" sz="2000" b="1" dirty="0">
                <a:solidFill>
                  <a:srgbClr val="FF0000"/>
                </a:solidFill>
              </a:rPr>
              <a:t>settore </a:t>
            </a:r>
            <a:r>
              <a:rPr lang="it-IT" sz="2000" b="1" dirty="0" smtClean="0">
                <a:solidFill>
                  <a:srgbClr val="FF0000"/>
                </a:solidFill>
              </a:rPr>
              <a:t>mangimistico</a:t>
            </a:r>
          </a:p>
          <a:p>
            <a:r>
              <a:rPr lang="it-IT" sz="2000" b="1" dirty="0">
                <a:solidFill>
                  <a:srgbClr val="FF0000"/>
                </a:solidFill>
              </a:rPr>
              <a:t>Realizzazione di nuovi prodotti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2901410" y="5360253"/>
            <a:ext cx="4831387" cy="707886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wrap="square">
            <a:spAutoFit/>
          </a:bodyPr>
          <a:lstStyle>
            <a:defPPr>
              <a:defRPr lang="it-IT"/>
            </a:defPPr>
            <a:lvl1pPr>
              <a:defRPr sz="2000" b="1" i="1">
                <a:solidFill>
                  <a:srgbClr val="0099CC"/>
                </a:solidFill>
              </a:defRPr>
            </a:lvl1pPr>
          </a:lstStyle>
          <a:p>
            <a:pPr algn="ctr"/>
            <a:r>
              <a:rPr lang="it-IT" i="0" dirty="0"/>
              <a:t>Misure a gestione condivisa tra OOII e Stato</a:t>
            </a:r>
          </a:p>
          <a:p>
            <a:pPr algn="ctr"/>
            <a:r>
              <a:rPr lang="it-IT" i="0" dirty="0"/>
              <a:t>Art. 47 – Art. 49</a:t>
            </a:r>
          </a:p>
        </p:txBody>
      </p:sp>
      <p:sp>
        <p:nvSpPr>
          <p:cNvPr id="7" name="Rettangolo 6"/>
          <p:cNvSpPr/>
          <p:nvPr/>
        </p:nvSpPr>
        <p:spPr>
          <a:xfrm>
            <a:off x="895349" y="2469565"/>
            <a:ext cx="6096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it-IT" sz="2000" b="1" dirty="0"/>
              <a:t>Soggetti attuatori - </a:t>
            </a:r>
            <a:r>
              <a:rPr lang="it-IT" sz="2000" b="1" dirty="0" err="1"/>
              <a:t>MiPAAF</a:t>
            </a:r>
            <a:r>
              <a:rPr lang="it-IT" sz="2000" b="1" dirty="0"/>
              <a:t>, Regioni, PMI</a:t>
            </a:r>
            <a:r>
              <a:rPr lang="it-IT" sz="2000" b="1" dirty="0" smtClean="0"/>
              <a:t>, Ricerca</a:t>
            </a:r>
            <a:endParaRPr lang="it-IT" sz="2000" b="1" dirty="0"/>
          </a:p>
        </p:txBody>
      </p:sp>
    </p:spTree>
    <p:extLst>
      <p:ext uri="{BB962C8B-B14F-4D97-AF65-F5344CB8AC3E}">
        <p14:creationId xmlns:p14="http://schemas.microsoft.com/office/powerpoint/2010/main" val="3895259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714376" y="912763"/>
            <a:ext cx="1084897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000" b="1" dirty="0">
                <a:solidFill>
                  <a:srgbClr val="000000"/>
                </a:solidFill>
              </a:rPr>
              <a:t>MO 3.4 Promozione di un’acquacoltura che garantisca un </a:t>
            </a:r>
            <a:r>
              <a:rPr lang="it-IT" sz="2000" b="1" dirty="0" smtClean="0">
                <a:solidFill>
                  <a:srgbClr val="000000"/>
                </a:solidFill>
              </a:rPr>
              <a:t>livello elevato </a:t>
            </a:r>
            <a:r>
              <a:rPr lang="it-IT" sz="2000" b="1" dirty="0">
                <a:solidFill>
                  <a:srgbClr val="000000"/>
                </a:solidFill>
              </a:rPr>
              <a:t>di tutela ambientale, salute e benessere degli animali, </a:t>
            </a:r>
            <a:r>
              <a:rPr lang="it-IT" sz="2000" b="1" dirty="0" smtClean="0">
                <a:solidFill>
                  <a:srgbClr val="000000"/>
                </a:solidFill>
              </a:rPr>
              <a:t>salute e </a:t>
            </a:r>
            <a:r>
              <a:rPr lang="it-IT" sz="2000" b="1" dirty="0">
                <a:solidFill>
                  <a:srgbClr val="000000"/>
                </a:solidFill>
              </a:rPr>
              <a:t>sicurezza pubblica</a:t>
            </a:r>
          </a:p>
          <a:p>
            <a:r>
              <a:rPr lang="it-IT" sz="2000" b="1" dirty="0">
                <a:solidFill>
                  <a:srgbClr val="000000"/>
                </a:solidFill>
              </a:rPr>
              <a:t>S 3.8 </a:t>
            </a:r>
            <a:r>
              <a:rPr lang="it-IT" sz="2000" b="1" dirty="0">
                <a:solidFill>
                  <a:srgbClr val="007D98"/>
                </a:solidFill>
              </a:rPr>
              <a:t>SVILUPPO DI NUOVI SISTEMI ACQUICOLI AD </a:t>
            </a:r>
            <a:r>
              <a:rPr lang="it-IT" sz="2000" b="1" dirty="0" smtClean="0">
                <a:solidFill>
                  <a:srgbClr val="007D98"/>
                </a:solidFill>
              </a:rPr>
              <a:t>ELEVATA COMPATIBILITÀ </a:t>
            </a:r>
            <a:r>
              <a:rPr lang="it-IT" sz="2000" b="1" dirty="0">
                <a:solidFill>
                  <a:srgbClr val="007D98"/>
                </a:solidFill>
              </a:rPr>
              <a:t>AMBIENTALE</a:t>
            </a:r>
            <a:endParaRPr lang="it-IT" sz="2000" b="1" dirty="0"/>
          </a:p>
        </p:txBody>
      </p:sp>
      <p:sp>
        <p:nvSpPr>
          <p:cNvPr id="3" name="Rettangolo 2"/>
          <p:cNvSpPr/>
          <p:nvPr/>
        </p:nvSpPr>
        <p:spPr>
          <a:xfrm>
            <a:off x="714376" y="2017637"/>
            <a:ext cx="405617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000" b="1" dirty="0" smtClean="0"/>
              <a:t>FEAMP - </a:t>
            </a:r>
            <a:r>
              <a:rPr lang="it-IT" sz="2000" b="1" dirty="0"/>
              <a:t>artt. 47, 48 (1.e), 54 (1. a, c)</a:t>
            </a:r>
          </a:p>
        </p:txBody>
      </p:sp>
      <p:sp>
        <p:nvSpPr>
          <p:cNvPr id="4" name="Rettangolo 3"/>
          <p:cNvSpPr/>
          <p:nvPr/>
        </p:nvSpPr>
        <p:spPr>
          <a:xfrm>
            <a:off x="697889" y="2995345"/>
            <a:ext cx="10807574" cy="1323439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wrap="square">
            <a:spAutoFit/>
          </a:bodyPr>
          <a:lstStyle/>
          <a:p>
            <a:r>
              <a:rPr lang="it-IT" sz="2000" b="1" i="1" dirty="0">
                <a:solidFill>
                  <a:srgbClr val="0099CC"/>
                </a:solidFill>
              </a:rPr>
              <a:t>Art.47 Innovazione </a:t>
            </a:r>
          </a:p>
          <a:p>
            <a:r>
              <a:rPr lang="it-IT" sz="2000" b="1" i="1" dirty="0">
                <a:solidFill>
                  <a:srgbClr val="0099CC"/>
                </a:solidFill>
              </a:rPr>
              <a:t>Art.48-e) investimenti per ridurre impatti su ambiente e uso efficiente delle risorse (NATURA 2000, </a:t>
            </a:r>
          </a:p>
          <a:p>
            <a:r>
              <a:rPr lang="it-IT" sz="2000" b="1" i="1" dirty="0">
                <a:solidFill>
                  <a:srgbClr val="0099CC"/>
                </a:solidFill>
              </a:rPr>
              <a:t>                 gestione del paesaggio e delle caratteristiche tradizionali delle zone dedite all’acquacoltura)</a:t>
            </a:r>
          </a:p>
          <a:p>
            <a:r>
              <a:rPr lang="it-IT" sz="2000" b="1" i="1" dirty="0">
                <a:solidFill>
                  <a:srgbClr val="0099CC"/>
                </a:solidFill>
              </a:rPr>
              <a:t>Art.54 Prestazione di servizi ambientali da parte dell'acquacoltura	</a:t>
            </a:r>
          </a:p>
        </p:txBody>
      </p:sp>
      <p:sp>
        <p:nvSpPr>
          <p:cNvPr id="5" name="Rettangolo 4"/>
          <p:cNvSpPr/>
          <p:nvPr/>
        </p:nvSpPr>
        <p:spPr>
          <a:xfrm>
            <a:off x="714376" y="4407528"/>
            <a:ext cx="741044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000" b="1" dirty="0">
                <a:solidFill>
                  <a:srgbClr val="FF0000"/>
                </a:solidFill>
              </a:rPr>
              <a:t>Risultati </a:t>
            </a:r>
            <a:r>
              <a:rPr lang="it-IT" sz="2000" b="1" dirty="0" smtClean="0">
                <a:solidFill>
                  <a:srgbClr val="FF0000"/>
                </a:solidFill>
              </a:rPr>
              <a:t>attesi - progetti e azioni </a:t>
            </a:r>
            <a:r>
              <a:rPr lang="it-IT" sz="2000" b="1" dirty="0">
                <a:solidFill>
                  <a:srgbClr val="FF0000"/>
                </a:solidFill>
              </a:rPr>
              <a:t>pilota innovativi per lo sviluppo di</a:t>
            </a:r>
          </a:p>
          <a:p>
            <a:r>
              <a:rPr lang="it-IT" sz="2000" b="1" dirty="0">
                <a:solidFill>
                  <a:srgbClr val="FF0000"/>
                </a:solidFill>
              </a:rPr>
              <a:t>sistemi d’acquacoltura ad elevata </a:t>
            </a:r>
            <a:r>
              <a:rPr lang="it-IT" sz="2000" b="1" dirty="0" smtClean="0">
                <a:solidFill>
                  <a:srgbClr val="FF0000"/>
                </a:solidFill>
              </a:rPr>
              <a:t>compatibilità ambientale</a:t>
            </a:r>
            <a:endParaRPr lang="it-IT" sz="2000" b="1" dirty="0">
              <a:solidFill>
                <a:srgbClr val="FF0000"/>
              </a:solidFill>
            </a:endParaRPr>
          </a:p>
        </p:txBody>
      </p:sp>
      <p:sp>
        <p:nvSpPr>
          <p:cNvPr id="6" name="CasellaDiTesto 5"/>
          <p:cNvSpPr txBox="1"/>
          <p:nvPr/>
        </p:nvSpPr>
        <p:spPr>
          <a:xfrm>
            <a:off x="3723169" y="5385703"/>
            <a:ext cx="4831387" cy="707886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wrap="square">
            <a:spAutoFit/>
          </a:bodyPr>
          <a:lstStyle>
            <a:defPPr>
              <a:defRPr lang="it-IT"/>
            </a:defPPr>
            <a:lvl1pPr>
              <a:defRPr sz="2000" b="1" i="1">
                <a:solidFill>
                  <a:srgbClr val="0099CC"/>
                </a:solidFill>
              </a:defRPr>
            </a:lvl1pPr>
          </a:lstStyle>
          <a:p>
            <a:pPr algn="ctr"/>
            <a:r>
              <a:rPr lang="it-IT" i="0" dirty="0"/>
              <a:t>Misure a gestione condivisa tra OOII e Stato</a:t>
            </a:r>
          </a:p>
          <a:p>
            <a:pPr algn="ctr"/>
            <a:r>
              <a:rPr lang="it-IT" i="0" dirty="0"/>
              <a:t>Art. 47 </a:t>
            </a:r>
          </a:p>
        </p:txBody>
      </p:sp>
      <p:sp>
        <p:nvSpPr>
          <p:cNvPr id="7" name="Rettangolo 6"/>
          <p:cNvSpPr/>
          <p:nvPr/>
        </p:nvSpPr>
        <p:spPr>
          <a:xfrm>
            <a:off x="714376" y="2506491"/>
            <a:ext cx="353103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000" b="1" dirty="0"/>
              <a:t>Soggetti attuatori - PMI, Ricerca</a:t>
            </a:r>
          </a:p>
        </p:txBody>
      </p:sp>
    </p:spTree>
    <p:extLst>
      <p:ext uri="{BB962C8B-B14F-4D97-AF65-F5344CB8AC3E}">
        <p14:creationId xmlns:p14="http://schemas.microsoft.com/office/powerpoint/2010/main" val="1680120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1019175" y="765513"/>
            <a:ext cx="1010602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000" b="1" dirty="0">
                <a:solidFill>
                  <a:srgbClr val="000000"/>
                </a:solidFill>
              </a:rPr>
              <a:t>MO 3.4 Promozione di un’acquacoltura che garantisca un </a:t>
            </a:r>
            <a:r>
              <a:rPr lang="it-IT" sz="2000" b="1" dirty="0" smtClean="0">
                <a:solidFill>
                  <a:srgbClr val="000000"/>
                </a:solidFill>
              </a:rPr>
              <a:t>livello elevato </a:t>
            </a:r>
            <a:r>
              <a:rPr lang="it-IT" sz="2000" b="1" dirty="0">
                <a:solidFill>
                  <a:srgbClr val="000000"/>
                </a:solidFill>
              </a:rPr>
              <a:t>di tutela ambientale, salute e benessere degli animali, </a:t>
            </a:r>
            <a:r>
              <a:rPr lang="it-IT" sz="2000" b="1" dirty="0" smtClean="0">
                <a:solidFill>
                  <a:srgbClr val="000000"/>
                </a:solidFill>
              </a:rPr>
              <a:t>salute e </a:t>
            </a:r>
            <a:r>
              <a:rPr lang="it-IT" sz="2000" b="1" dirty="0">
                <a:solidFill>
                  <a:srgbClr val="000000"/>
                </a:solidFill>
              </a:rPr>
              <a:t>sicurezza pubblica</a:t>
            </a:r>
          </a:p>
          <a:p>
            <a:r>
              <a:rPr lang="it-IT" sz="2000" b="1" dirty="0">
                <a:solidFill>
                  <a:srgbClr val="000000"/>
                </a:solidFill>
              </a:rPr>
              <a:t>S 3.9 </a:t>
            </a:r>
            <a:r>
              <a:rPr lang="it-IT" sz="2000" b="1" dirty="0">
                <a:solidFill>
                  <a:srgbClr val="007D98"/>
                </a:solidFill>
              </a:rPr>
              <a:t>PROMOZIONE DI METODI DI PRODUZIONE SOSTENIBILI</a:t>
            </a:r>
            <a:endParaRPr lang="it-IT" sz="2000" b="1" dirty="0"/>
          </a:p>
        </p:txBody>
      </p:sp>
      <p:sp>
        <p:nvSpPr>
          <p:cNvPr id="3" name="Rettangolo 2"/>
          <p:cNvSpPr/>
          <p:nvPr/>
        </p:nvSpPr>
        <p:spPr>
          <a:xfrm>
            <a:off x="1019175" y="1853684"/>
            <a:ext cx="409721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000" b="1" dirty="0"/>
              <a:t>FEAMP- artt. 47, 48 (1.e), 53, 54 (1. c)</a:t>
            </a:r>
          </a:p>
        </p:txBody>
      </p:sp>
      <p:sp>
        <p:nvSpPr>
          <p:cNvPr id="4" name="Rettangolo 3"/>
          <p:cNvSpPr/>
          <p:nvPr/>
        </p:nvSpPr>
        <p:spPr>
          <a:xfrm>
            <a:off x="1019175" y="2326302"/>
            <a:ext cx="25863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000" b="1" dirty="0"/>
              <a:t>Soggetti attuatori: PMI</a:t>
            </a:r>
          </a:p>
        </p:txBody>
      </p:sp>
      <p:sp>
        <p:nvSpPr>
          <p:cNvPr id="5" name="Rettangolo 4"/>
          <p:cNvSpPr/>
          <p:nvPr/>
        </p:nvSpPr>
        <p:spPr>
          <a:xfrm>
            <a:off x="1019175" y="2798920"/>
            <a:ext cx="8858250" cy="1323439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wrap="square">
            <a:spAutoFit/>
          </a:bodyPr>
          <a:lstStyle/>
          <a:p>
            <a:r>
              <a:rPr lang="it-IT" sz="2000" b="1" i="1" dirty="0">
                <a:solidFill>
                  <a:srgbClr val="0099CC"/>
                </a:solidFill>
              </a:rPr>
              <a:t>Art.47 Innovazione </a:t>
            </a:r>
          </a:p>
          <a:p>
            <a:r>
              <a:rPr lang="it-IT" sz="2000" b="1" i="1" dirty="0">
                <a:solidFill>
                  <a:srgbClr val="0099CC"/>
                </a:solidFill>
              </a:rPr>
              <a:t>Art.48-e) investimenti per ridurre impatti su ambiente e uso efficiente risorse</a:t>
            </a:r>
          </a:p>
          <a:p>
            <a:r>
              <a:rPr lang="it-IT" sz="2000" b="1" i="1" dirty="0">
                <a:solidFill>
                  <a:srgbClr val="0099CC"/>
                </a:solidFill>
              </a:rPr>
              <a:t>Art.53 Conversione ai sistemi di </a:t>
            </a:r>
            <a:r>
              <a:rPr lang="it-IT" sz="2000" b="1" i="1" dirty="0" err="1">
                <a:solidFill>
                  <a:srgbClr val="0099CC"/>
                </a:solidFill>
              </a:rPr>
              <a:t>ecogestione</a:t>
            </a:r>
            <a:r>
              <a:rPr lang="it-IT" sz="2000" b="1" i="1" dirty="0">
                <a:solidFill>
                  <a:srgbClr val="0099CC"/>
                </a:solidFill>
              </a:rPr>
              <a:t> e audit e </a:t>
            </a:r>
            <a:r>
              <a:rPr lang="it-IT" sz="2000" b="1" i="1" u="sng" dirty="0">
                <a:solidFill>
                  <a:srgbClr val="FF0000"/>
                </a:solidFill>
              </a:rPr>
              <a:t>all'acquacoltura biologica</a:t>
            </a:r>
          </a:p>
          <a:p>
            <a:r>
              <a:rPr lang="it-IT" sz="2000" b="1" i="1" dirty="0">
                <a:solidFill>
                  <a:srgbClr val="0099CC"/>
                </a:solidFill>
              </a:rPr>
              <a:t>Art.54  Prestazione di servizi ambientali da parte dell'acquacoltura	</a:t>
            </a:r>
          </a:p>
        </p:txBody>
      </p:sp>
      <p:sp>
        <p:nvSpPr>
          <p:cNvPr id="6" name="Rettangolo 5"/>
          <p:cNvSpPr/>
          <p:nvPr/>
        </p:nvSpPr>
        <p:spPr>
          <a:xfrm>
            <a:off x="1019175" y="4194867"/>
            <a:ext cx="721042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000" b="1" dirty="0">
                <a:solidFill>
                  <a:srgbClr val="FF0000"/>
                </a:solidFill>
              </a:rPr>
              <a:t>Risultati </a:t>
            </a:r>
            <a:r>
              <a:rPr lang="it-IT" sz="2000" b="1" dirty="0" smtClean="0">
                <a:solidFill>
                  <a:srgbClr val="FF0000"/>
                </a:solidFill>
              </a:rPr>
              <a:t>attesi - Incremento </a:t>
            </a:r>
            <a:r>
              <a:rPr lang="it-IT" sz="2000" b="1" dirty="0">
                <a:solidFill>
                  <a:srgbClr val="FF0000"/>
                </a:solidFill>
              </a:rPr>
              <a:t>del numero di aziende </a:t>
            </a:r>
            <a:r>
              <a:rPr lang="it-IT" sz="2000" b="1" dirty="0" smtClean="0">
                <a:solidFill>
                  <a:srgbClr val="FF0000"/>
                </a:solidFill>
              </a:rPr>
              <a:t>aderenti ai </a:t>
            </a:r>
            <a:r>
              <a:rPr lang="it-IT" sz="2000" b="1" dirty="0">
                <a:solidFill>
                  <a:srgbClr val="FF0000"/>
                </a:solidFill>
              </a:rPr>
              <a:t>sistemi di certificazione </a:t>
            </a:r>
            <a:r>
              <a:rPr lang="it-IT" sz="2000" b="1" dirty="0" smtClean="0">
                <a:solidFill>
                  <a:srgbClr val="FF0000"/>
                </a:solidFill>
              </a:rPr>
              <a:t>ambientale e </a:t>
            </a:r>
            <a:r>
              <a:rPr lang="it-IT" sz="2000" b="1" dirty="0">
                <a:solidFill>
                  <a:srgbClr val="FF0000"/>
                </a:solidFill>
              </a:rPr>
              <a:t>di produzione biologica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2901412" y="5281433"/>
            <a:ext cx="4831387" cy="707886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wrap="square">
            <a:spAutoFit/>
          </a:bodyPr>
          <a:lstStyle>
            <a:defPPr>
              <a:defRPr lang="it-IT"/>
            </a:defPPr>
            <a:lvl1pPr>
              <a:defRPr sz="2000" b="1" i="1">
                <a:solidFill>
                  <a:srgbClr val="0099CC"/>
                </a:solidFill>
              </a:defRPr>
            </a:lvl1pPr>
          </a:lstStyle>
          <a:p>
            <a:pPr algn="ctr"/>
            <a:r>
              <a:rPr lang="it-IT" i="0" dirty="0"/>
              <a:t>Misure a gestione condivisa tra OOII e Stato</a:t>
            </a:r>
          </a:p>
          <a:p>
            <a:pPr algn="ctr"/>
            <a:r>
              <a:rPr lang="it-IT" i="0" dirty="0"/>
              <a:t>Art. 47 </a:t>
            </a:r>
          </a:p>
        </p:txBody>
      </p:sp>
    </p:spTree>
    <p:extLst>
      <p:ext uri="{BB962C8B-B14F-4D97-AF65-F5344CB8AC3E}">
        <p14:creationId xmlns:p14="http://schemas.microsoft.com/office/powerpoint/2010/main" val="3732382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904875" y="774264"/>
            <a:ext cx="104775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000" b="1" dirty="0">
                <a:solidFill>
                  <a:srgbClr val="000000"/>
                </a:solidFill>
              </a:rPr>
              <a:t>MO 3.4 Promozione di un’acquacoltura che garantisca un </a:t>
            </a:r>
            <a:r>
              <a:rPr lang="it-IT" sz="2000" b="1" dirty="0" smtClean="0">
                <a:solidFill>
                  <a:srgbClr val="000000"/>
                </a:solidFill>
              </a:rPr>
              <a:t>livello elevato </a:t>
            </a:r>
            <a:r>
              <a:rPr lang="it-IT" sz="2000" b="1" dirty="0">
                <a:solidFill>
                  <a:srgbClr val="000000"/>
                </a:solidFill>
              </a:rPr>
              <a:t>di tutela ambientale, salute e benessere degli animali, </a:t>
            </a:r>
            <a:r>
              <a:rPr lang="it-IT" sz="2000" b="1" dirty="0" smtClean="0">
                <a:solidFill>
                  <a:srgbClr val="000000"/>
                </a:solidFill>
              </a:rPr>
              <a:t>salute e </a:t>
            </a:r>
            <a:r>
              <a:rPr lang="it-IT" sz="2000" b="1" dirty="0">
                <a:solidFill>
                  <a:srgbClr val="000000"/>
                </a:solidFill>
              </a:rPr>
              <a:t>sicurezza pubblica</a:t>
            </a:r>
          </a:p>
          <a:p>
            <a:r>
              <a:rPr lang="it-IT" sz="2000" b="1" dirty="0">
                <a:solidFill>
                  <a:srgbClr val="000000"/>
                </a:solidFill>
              </a:rPr>
              <a:t>S 3.14 </a:t>
            </a:r>
            <a:r>
              <a:rPr lang="it-IT" sz="2000" b="1" dirty="0">
                <a:solidFill>
                  <a:srgbClr val="007D98"/>
                </a:solidFill>
              </a:rPr>
              <a:t>BUONE PRATICHE IN MATERIA DI BIOSICUREZZA</a:t>
            </a:r>
            <a:r>
              <a:rPr lang="it-IT" sz="2000" b="1" dirty="0" smtClean="0">
                <a:solidFill>
                  <a:srgbClr val="007D98"/>
                </a:solidFill>
              </a:rPr>
              <a:t>, SALUTE </a:t>
            </a:r>
            <a:r>
              <a:rPr lang="it-IT" sz="2000" b="1" dirty="0">
                <a:solidFill>
                  <a:srgbClr val="007D98"/>
                </a:solidFill>
              </a:rPr>
              <a:t>E BENESSERE DEGLI ANIMALI IN ACQUACOLTURA</a:t>
            </a:r>
            <a:endParaRPr lang="it-IT" sz="2000" dirty="0"/>
          </a:p>
        </p:txBody>
      </p:sp>
      <p:sp>
        <p:nvSpPr>
          <p:cNvPr id="3" name="Rettangolo 2"/>
          <p:cNvSpPr/>
          <p:nvPr/>
        </p:nvSpPr>
        <p:spPr>
          <a:xfrm>
            <a:off x="904875" y="2177534"/>
            <a:ext cx="32043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/>
              <a:t>FEAMP - </a:t>
            </a:r>
            <a:r>
              <a:rPr lang="en-US" sz="2000" b="1" dirty="0" err="1"/>
              <a:t>artt</a:t>
            </a:r>
            <a:r>
              <a:rPr lang="en-US" sz="2000" b="1" dirty="0"/>
              <a:t>. 47, 48 (1.d), 56</a:t>
            </a:r>
            <a:endParaRPr lang="it-IT" sz="2000" b="1" dirty="0"/>
          </a:p>
        </p:txBody>
      </p:sp>
      <p:sp>
        <p:nvSpPr>
          <p:cNvPr id="4" name="Rettangolo 3"/>
          <p:cNvSpPr/>
          <p:nvPr/>
        </p:nvSpPr>
        <p:spPr>
          <a:xfrm>
            <a:off x="904875" y="2657475"/>
            <a:ext cx="6096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it-IT" sz="2000" b="1" dirty="0"/>
              <a:t>Soggetti attuatori - </a:t>
            </a:r>
            <a:r>
              <a:rPr lang="it-IT" sz="2000" b="1" dirty="0" err="1"/>
              <a:t>MiPAAF</a:t>
            </a:r>
            <a:r>
              <a:rPr lang="it-IT" sz="2000" b="1" dirty="0"/>
              <a:t>, MIS, Regioni</a:t>
            </a:r>
            <a:r>
              <a:rPr lang="it-IT" sz="2000" b="1" dirty="0" smtClean="0"/>
              <a:t>, PMI</a:t>
            </a:r>
            <a:r>
              <a:rPr lang="it-IT" sz="2000" b="1" dirty="0"/>
              <a:t>, Ricerca</a:t>
            </a:r>
          </a:p>
        </p:txBody>
      </p:sp>
      <p:sp>
        <p:nvSpPr>
          <p:cNvPr id="5" name="Rettangolo 4"/>
          <p:cNvSpPr/>
          <p:nvPr/>
        </p:nvSpPr>
        <p:spPr>
          <a:xfrm>
            <a:off x="904875" y="3137416"/>
            <a:ext cx="8909747" cy="1015663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wrap="square">
            <a:spAutoFit/>
          </a:bodyPr>
          <a:lstStyle/>
          <a:p>
            <a:r>
              <a:rPr lang="it-IT" sz="2000" b="1" i="1" dirty="0">
                <a:solidFill>
                  <a:srgbClr val="0099CC"/>
                </a:solidFill>
              </a:rPr>
              <a:t>Art.47 Innovazione </a:t>
            </a:r>
          </a:p>
          <a:p>
            <a:r>
              <a:rPr lang="it-IT" sz="2000" b="1" i="1" dirty="0">
                <a:solidFill>
                  <a:srgbClr val="0099CC"/>
                </a:solidFill>
              </a:rPr>
              <a:t>Art.48-d) miglioramenti e ammodernamenti connessi a salute e benessere animali</a:t>
            </a:r>
          </a:p>
          <a:p>
            <a:r>
              <a:rPr lang="it-IT" sz="2000" b="1" i="1" dirty="0">
                <a:solidFill>
                  <a:srgbClr val="0099CC"/>
                </a:solidFill>
              </a:rPr>
              <a:t>Art.56 Misure relative alla salute e al benessere degli animali	</a:t>
            </a:r>
          </a:p>
        </p:txBody>
      </p:sp>
      <p:sp>
        <p:nvSpPr>
          <p:cNvPr id="6" name="Rettangolo 5"/>
          <p:cNvSpPr/>
          <p:nvPr/>
        </p:nvSpPr>
        <p:spPr>
          <a:xfrm>
            <a:off x="828675" y="4232910"/>
            <a:ext cx="1026795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000" b="1" dirty="0">
                <a:solidFill>
                  <a:srgbClr val="FF0000"/>
                </a:solidFill>
              </a:rPr>
              <a:t>Risultati attesi - Progetti di investimenti e innovazione su aspetti di salute e benessere animale.</a:t>
            </a:r>
          </a:p>
          <a:p>
            <a:r>
              <a:rPr lang="it-IT" sz="2000" b="1" dirty="0">
                <a:solidFill>
                  <a:srgbClr val="FF0000"/>
                </a:solidFill>
              </a:rPr>
              <a:t>Adozione di Buone Pratiche per la Bio-sicurezza e il Benessere animale. Certificazioni volontarie per la salute e il benessere animale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2944054" y="5328404"/>
            <a:ext cx="4831387" cy="707886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wrap="square">
            <a:spAutoFit/>
          </a:bodyPr>
          <a:lstStyle>
            <a:defPPr>
              <a:defRPr lang="it-IT"/>
            </a:defPPr>
            <a:lvl1pPr>
              <a:defRPr sz="2000" b="1" i="1">
                <a:solidFill>
                  <a:srgbClr val="0099CC"/>
                </a:solidFill>
              </a:defRPr>
            </a:lvl1pPr>
          </a:lstStyle>
          <a:p>
            <a:pPr algn="ctr"/>
            <a:r>
              <a:rPr lang="it-IT" i="0" dirty="0"/>
              <a:t>Misure a gestione condivisa tra OOII e Stato</a:t>
            </a:r>
          </a:p>
          <a:p>
            <a:pPr algn="ctr"/>
            <a:r>
              <a:rPr lang="it-IT" i="0" dirty="0"/>
              <a:t>Art. 47 </a:t>
            </a:r>
          </a:p>
        </p:txBody>
      </p:sp>
    </p:spTree>
    <p:extLst>
      <p:ext uri="{BB962C8B-B14F-4D97-AF65-F5344CB8AC3E}">
        <p14:creationId xmlns:p14="http://schemas.microsoft.com/office/powerpoint/2010/main" val="2447459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561975" y="675412"/>
            <a:ext cx="1069657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3200" b="1" dirty="0"/>
              <a:t>MACROBIETTIVO 4</a:t>
            </a:r>
            <a:r>
              <a:rPr lang="it-IT" sz="3200" b="1" dirty="0" smtClean="0"/>
              <a:t>.</a:t>
            </a:r>
            <a:endParaRPr lang="it-IT" sz="3200" b="1" dirty="0"/>
          </a:p>
        </p:txBody>
      </p:sp>
      <p:sp>
        <p:nvSpPr>
          <p:cNvPr id="4" name="Rettangolo 3"/>
          <p:cNvSpPr/>
          <p:nvPr/>
        </p:nvSpPr>
        <p:spPr>
          <a:xfrm>
            <a:off x="1295399" y="1260187"/>
            <a:ext cx="922972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400" b="1" dirty="0">
                <a:solidFill>
                  <a:srgbClr val="007D98"/>
                </a:solidFill>
              </a:rPr>
              <a:t>6.4. PROMUOVERE CONDIZIONI DI EQUA CONCORRENZA PER GLI OPERATORI SFRUTTANDONE I VANTAGGI CONCORRENZIALI</a:t>
            </a:r>
          </a:p>
        </p:txBody>
      </p:sp>
      <p:sp>
        <p:nvSpPr>
          <p:cNvPr id="5" name="Rettangolo 4"/>
          <p:cNvSpPr/>
          <p:nvPr/>
        </p:nvSpPr>
        <p:spPr>
          <a:xfrm>
            <a:off x="1052511" y="2168127"/>
            <a:ext cx="97155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000" b="1" dirty="0">
                <a:solidFill>
                  <a:srgbClr val="000000"/>
                </a:solidFill>
              </a:rPr>
              <a:t>MO 4. Promuovere condizioni di equa </a:t>
            </a:r>
            <a:r>
              <a:rPr lang="it-IT" sz="2000" b="1" dirty="0" smtClean="0">
                <a:solidFill>
                  <a:srgbClr val="000000"/>
                </a:solidFill>
              </a:rPr>
              <a:t>concorrenza per </a:t>
            </a:r>
            <a:r>
              <a:rPr lang="it-IT" sz="2000" b="1" dirty="0">
                <a:solidFill>
                  <a:srgbClr val="000000"/>
                </a:solidFill>
              </a:rPr>
              <a:t>gli operatori e miglioramento dell’organizzazione di </a:t>
            </a:r>
            <a:r>
              <a:rPr lang="it-IT" sz="2000" b="1" dirty="0" smtClean="0">
                <a:solidFill>
                  <a:srgbClr val="000000"/>
                </a:solidFill>
              </a:rPr>
              <a:t>mercato dei </a:t>
            </a:r>
            <a:r>
              <a:rPr lang="it-IT" sz="2000" b="1" dirty="0">
                <a:solidFill>
                  <a:srgbClr val="000000"/>
                </a:solidFill>
              </a:rPr>
              <a:t>prodotti dell’acquacoltura</a:t>
            </a:r>
          </a:p>
          <a:p>
            <a:r>
              <a:rPr lang="it-IT" sz="2000" b="1" dirty="0">
                <a:solidFill>
                  <a:srgbClr val="000000"/>
                </a:solidFill>
              </a:rPr>
              <a:t>S 4.3 </a:t>
            </a:r>
            <a:r>
              <a:rPr lang="it-IT" sz="2000" b="1" dirty="0">
                <a:solidFill>
                  <a:srgbClr val="007D98"/>
                </a:solidFill>
              </a:rPr>
              <a:t>AZIONI PER LA CERTIFICAZIONE E LA QUALIFICAZIONE DEL PRODOTTO</a:t>
            </a:r>
          </a:p>
        </p:txBody>
      </p:sp>
      <p:sp>
        <p:nvSpPr>
          <p:cNvPr id="6" name="Rettangolo 5"/>
          <p:cNvSpPr/>
          <p:nvPr/>
        </p:nvSpPr>
        <p:spPr>
          <a:xfrm>
            <a:off x="1052511" y="3737786"/>
            <a:ext cx="348704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000" b="1" dirty="0"/>
              <a:t>Soggetti attuatori - </a:t>
            </a:r>
            <a:r>
              <a:rPr lang="it-IT" sz="2000" b="1" dirty="0" err="1"/>
              <a:t>MiPAAF</a:t>
            </a:r>
            <a:r>
              <a:rPr lang="it-IT" sz="2000" b="1" dirty="0"/>
              <a:t>/OP</a:t>
            </a:r>
          </a:p>
        </p:txBody>
      </p:sp>
      <p:sp>
        <p:nvSpPr>
          <p:cNvPr id="7" name="Rettangolo 6"/>
          <p:cNvSpPr/>
          <p:nvPr/>
        </p:nvSpPr>
        <p:spPr>
          <a:xfrm>
            <a:off x="1052511" y="3260733"/>
            <a:ext cx="181498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000" b="1" dirty="0"/>
              <a:t>FEAMP - art. 68</a:t>
            </a:r>
          </a:p>
        </p:txBody>
      </p:sp>
      <p:sp>
        <p:nvSpPr>
          <p:cNvPr id="8" name="Rettangolo 7"/>
          <p:cNvSpPr/>
          <p:nvPr/>
        </p:nvSpPr>
        <p:spPr>
          <a:xfrm>
            <a:off x="1052511" y="4214839"/>
            <a:ext cx="5724644" cy="40011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wrap="square">
            <a:spAutoFit/>
          </a:bodyPr>
          <a:lstStyle/>
          <a:p>
            <a:r>
              <a:rPr lang="it-IT" sz="2000" b="1" i="1" dirty="0">
                <a:solidFill>
                  <a:srgbClr val="0099CC"/>
                </a:solidFill>
              </a:rPr>
              <a:t>Art.68-Misure a favore della commercializzazione 	</a:t>
            </a:r>
          </a:p>
        </p:txBody>
      </p:sp>
      <p:sp>
        <p:nvSpPr>
          <p:cNvPr id="9" name="Rettangolo 8"/>
          <p:cNvSpPr/>
          <p:nvPr/>
        </p:nvSpPr>
        <p:spPr>
          <a:xfrm>
            <a:off x="1052511" y="4691892"/>
            <a:ext cx="76962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000" b="1" dirty="0">
                <a:solidFill>
                  <a:srgbClr val="FF0000"/>
                </a:solidFill>
              </a:rPr>
              <a:t>Risultati attesi - Incremento nel numero di certificazioni, incremento nel numero dei marchi, incremento delle aziende biologiche</a:t>
            </a:r>
          </a:p>
        </p:txBody>
      </p:sp>
      <p:sp>
        <p:nvSpPr>
          <p:cNvPr id="10" name="CasellaDiTesto 9"/>
          <p:cNvSpPr txBox="1"/>
          <p:nvPr/>
        </p:nvSpPr>
        <p:spPr>
          <a:xfrm>
            <a:off x="3494567" y="5476721"/>
            <a:ext cx="4831387" cy="707886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wrap="square">
            <a:spAutoFit/>
          </a:bodyPr>
          <a:lstStyle>
            <a:defPPr>
              <a:defRPr lang="it-IT"/>
            </a:defPPr>
            <a:lvl1pPr>
              <a:defRPr sz="2000" b="1" i="1">
                <a:solidFill>
                  <a:srgbClr val="0099CC"/>
                </a:solidFill>
              </a:defRPr>
            </a:lvl1pPr>
          </a:lstStyle>
          <a:p>
            <a:pPr algn="ctr"/>
            <a:r>
              <a:rPr lang="it-IT" i="0" dirty="0"/>
              <a:t>Misure a gestione condivisa tra OOII e Stato</a:t>
            </a:r>
          </a:p>
          <a:p>
            <a:pPr algn="ctr"/>
            <a:r>
              <a:rPr lang="it-IT" i="0" dirty="0"/>
              <a:t>Art. </a:t>
            </a:r>
            <a:r>
              <a:rPr lang="it-IT" i="0" dirty="0" smtClean="0"/>
              <a:t>68</a:t>
            </a:r>
            <a:endParaRPr lang="it-IT" i="0" dirty="0"/>
          </a:p>
        </p:txBody>
      </p:sp>
    </p:spTree>
    <p:extLst>
      <p:ext uri="{BB962C8B-B14F-4D97-AF65-F5344CB8AC3E}">
        <p14:creationId xmlns:p14="http://schemas.microsoft.com/office/powerpoint/2010/main" val="27148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1400175" y="813138"/>
            <a:ext cx="960119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000" b="1" dirty="0">
                <a:solidFill>
                  <a:srgbClr val="007D98"/>
                </a:solidFill>
              </a:rPr>
              <a:t>MO 4. </a:t>
            </a:r>
            <a:r>
              <a:rPr lang="it-IT" sz="2000" b="1" dirty="0"/>
              <a:t>Promuovere condizioni di equa </a:t>
            </a:r>
            <a:r>
              <a:rPr lang="it-IT" sz="2000" b="1" dirty="0" smtClean="0"/>
              <a:t>concorrenza per </a:t>
            </a:r>
            <a:r>
              <a:rPr lang="it-IT" sz="2000" b="1" dirty="0"/>
              <a:t>gli operatori e miglioramento dell’organizzazione di </a:t>
            </a:r>
            <a:r>
              <a:rPr lang="it-IT" sz="2000" b="1" dirty="0" smtClean="0"/>
              <a:t>mercato dei </a:t>
            </a:r>
            <a:r>
              <a:rPr lang="it-IT" sz="2000" b="1" dirty="0"/>
              <a:t>prodotti dell’acquacoltura</a:t>
            </a:r>
          </a:p>
          <a:p>
            <a:r>
              <a:rPr lang="it-IT" sz="2000" b="1" dirty="0">
                <a:solidFill>
                  <a:srgbClr val="000000"/>
                </a:solidFill>
              </a:rPr>
              <a:t>S 4.6 </a:t>
            </a:r>
            <a:r>
              <a:rPr lang="it-IT" sz="2000" b="1" dirty="0">
                <a:solidFill>
                  <a:srgbClr val="007D98"/>
                </a:solidFill>
              </a:rPr>
              <a:t>CAMPAGNE DI PROMOZIONE E </a:t>
            </a:r>
            <a:r>
              <a:rPr lang="it-IT" sz="2000" b="1" dirty="0" smtClean="0">
                <a:solidFill>
                  <a:srgbClr val="007D98"/>
                </a:solidFill>
              </a:rPr>
              <a:t>COMUNICAZIONE SULL’ACQUACOLTURA</a:t>
            </a:r>
            <a:endParaRPr lang="it-IT" sz="2000" b="1" dirty="0"/>
          </a:p>
        </p:txBody>
      </p:sp>
      <p:sp>
        <p:nvSpPr>
          <p:cNvPr id="3" name="Rettangolo 2"/>
          <p:cNvSpPr/>
          <p:nvPr/>
        </p:nvSpPr>
        <p:spPr>
          <a:xfrm>
            <a:off x="1400175" y="1929884"/>
            <a:ext cx="181498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000" b="1" dirty="0"/>
              <a:t>FEAMP - art. 68</a:t>
            </a:r>
          </a:p>
        </p:txBody>
      </p:sp>
      <p:sp>
        <p:nvSpPr>
          <p:cNvPr id="4" name="Rettangolo 3"/>
          <p:cNvSpPr/>
          <p:nvPr/>
        </p:nvSpPr>
        <p:spPr>
          <a:xfrm>
            <a:off x="1400175" y="2431077"/>
            <a:ext cx="870142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000" b="1" dirty="0"/>
              <a:t>Soggetti attuatori - </a:t>
            </a:r>
            <a:r>
              <a:rPr lang="it-IT" sz="2000" b="1" dirty="0" err="1"/>
              <a:t>MiPAAF</a:t>
            </a:r>
            <a:r>
              <a:rPr lang="it-IT" sz="2000" b="1" dirty="0"/>
              <a:t>, OP, Associazioni di categoria, Amministrazioni Locali</a:t>
            </a:r>
          </a:p>
        </p:txBody>
      </p:sp>
      <p:sp>
        <p:nvSpPr>
          <p:cNvPr id="5" name="Rettangolo 4"/>
          <p:cNvSpPr/>
          <p:nvPr/>
        </p:nvSpPr>
        <p:spPr>
          <a:xfrm>
            <a:off x="1400175" y="2932270"/>
            <a:ext cx="5724644" cy="40011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wrap="square">
            <a:spAutoFit/>
          </a:bodyPr>
          <a:lstStyle/>
          <a:p>
            <a:r>
              <a:rPr lang="it-IT" sz="2000" b="1" i="1" dirty="0">
                <a:solidFill>
                  <a:srgbClr val="0099CC"/>
                </a:solidFill>
              </a:rPr>
              <a:t>Art.68-Misure a favore della commercializzazione 	</a:t>
            </a:r>
          </a:p>
        </p:txBody>
      </p:sp>
      <p:sp>
        <p:nvSpPr>
          <p:cNvPr id="6" name="Rettangolo 5"/>
          <p:cNvSpPr/>
          <p:nvPr/>
        </p:nvSpPr>
        <p:spPr>
          <a:xfrm>
            <a:off x="1400175" y="3433463"/>
            <a:ext cx="6096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000" b="1" dirty="0">
                <a:solidFill>
                  <a:srgbClr val="FF0000"/>
                </a:solidFill>
              </a:rPr>
              <a:t>Risultati attesi - Miglioramento della comunicazione ai consumatori Realizzazione di campagne di promozione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3335191" y="4743625"/>
            <a:ext cx="4831387" cy="707886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wrap="square">
            <a:spAutoFit/>
          </a:bodyPr>
          <a:lstStyle>
            <a:defPPr>
              <a:defRPr lang="it-IT"/>
            </a:defPPr>
            <a:lvl1pPr>
              <a:defRPr sz="2000" b="1" i="1">
                <a:solidFill>
                  <a:srgbClr val="0099CC"/>
                </a:solidFill>
              </a:defRPr>
            </a:lvl1pPr>
          </a:lstStyle>
          <a:p>
            <a:pPr algn="ctr"/>
            <a:r>
              <a:rPr lang="it-IT" i="0" dirty="0"/>
              <a:t>Misure a gestione condivisa tra OOII e Stato</a:t>
            </a:r>
          </a:p>
          <a:p>
            <a:pPr algn="ctr"/>
            <a:r>
              <a:rPr lang="it-IT" i="0" dirty="0"/>
              <a:t>Art. </a:t>
            </a:r>
            <a:r>
              <a:rPr lang="it-IT" i="0" dirty="0" smtClean="0"/>
              <a:t>68</a:t>
            </a:r>
            <a:endParaRPr lang="it-IT" i="0" dirty="0"/>
          </a:p>
        </p:txBody>
      </p:sp>
    </p:spTree>
    <p:extLst>
      <p:ext uri="{BB962C8B-B14F-4D97-AF65-F5344CB8AC3E}">
        <p14:creationId xmlns:p14="http://schemas.microsoft.com/office/powerpoint/2010/main" val="2443368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Equinozio">
  <a:themeElements>
    <a:clrScheme name="Equinozio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Equinozio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nozio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Equinozio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Equinozio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462</TotalTime>
  <Words>1245</Words>
  <Application>Microsoft Office PowerPoint</Application>
  <PresentationFormat>Widescreen</PresentationFormat>
  <Paragraphs>136</Paragraphs>
  <Slides>16</Slides>
  <Notes>8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2</vt:i4>
      </vt:variant>
      <vt:variant>
        <vt:lpstr>Titoli diapositive</vt:lpstr>
      </vt:variant>
      <vt:variant>
        <vt:i4>16</vt:i4>
      </vt:variant>
    </vt:vector>
  </HeadingPairs>
  <TitlesOfParts>
    <vt:vector size="24" baseType="lpstr">
      <vt:lpstr>Arial</vt:lpstr>
      <vt:lpstr>Calibri</vt:lpstr>
      <vt:lpstr>Calibri Light</vt:lpstr>
      <vt:lpstr>Comic Sans MS</vt:lpstr>
      <vt:lpstr>Constantia</vt:lpstr>
      <vt:lpstr>Wingdings 2</vt:lpstr>
      <vt:lpstr>Tema di Office</vt:lpstr>
      <vt:lpstr>Equinozio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Pino Lembo</dc:creator>
  <cp:lastModifiedBy>Pino Lembo</cp:lastModifiedBy>
  <cp:revision>30</cp:revision>
  <cp:lastPrinted>2017-06-14T16:08:55Z</cp:lastPrinted>
  <dcterms:created xsi:type="dcterms:W3CDTF">2017-06-13T16:13:50Z</dcterms:created>
  <dcterms:modified xsi:type="dcterms:W3CDTF">2019-10-11T15:31:55Z</dcterms:modified>
</cp:coreProperties>
</file>