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20"/>
  </p:notesMasterIdLst>
  <p:sldIdLst>
    <p:sldId id="256" r:id="rId2"/>
    <p:sldId id="346" r:id="rId3"/>
    <p:sldId id="348" r:id="rId4"/>
    <p:sldId id="339" r:id="rId5"/>
    <p:sldId id="318" r:id="rId6"/>
    <p:sldId id="368" r:id="rId7"/>
    <p:sldId id="297" r:id="rId8"/>
    <p:sldId id="374" r:id="rId9"/>
    <p:sldId id="376" r:id="rId10"/>
    <p:sldId id="377" r:id="rId11"/>
    <p:sldId id="360" r:id="rId12"/>
    <p:sldId id="364" r:id="rId13"/>
    <p:sldId id="320" r:id="rId14"/>
    <p:sldId id="371" r:id="rId15"/>
    <p:sldId id="334" r:id="rId16"/>
    <p:sldId id="372" r:id="rId17"/>
    <p:sldId id="359" r:id="rId18"/>
    <p:sldId id="295" r:id="rId19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9C3E"/>
    <a:srgbClr val="EFCC11"/>
    <a:srgbClr val="0074BC"/>
    <a:srgbClr val="D86927"/>
    <a:srgbClr val="595959"/>
    <a:srgbClr val="404040"/>
    <a:srgbClr val="F65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82" autoAdjust="0"/>
    <p:restoredTop sz="95627" autoAdjust="0"/>
  </p:normalViewPr>
  <p:slideViewPr>
    <p:cSldViewPr snapToGrid="0">
      <p:cViewPr varScale="1">
        <p:scale>
          <a:sx n="108" d="100"/>
          <a:sy n="108" d="100"/>
        </p:scale>
        <p:origin x="1752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24632424-9658-4A06-810C-57AD537FB6E6}" type="datetimeFigureOut">
              <a:rPr lang="it-IT" smtClean="0"/>
              <a:t>11/07/2019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8FDF98D7-F042-4C49-9FFA-0EDD66E0E7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1365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F98D7-F042-4C49-9FFA-0EDD66E0E7BD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3536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A3DA6C-3183-4A5C-BDC9-4A72E8C18850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4182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F98D7-F042-4C49-9FFA-0EDD66E0E7BD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0481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A3DA6C-3183-4A5C-BDC9-4A72E8C18850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6558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A3DA6C-3183-4A5C-BDC9-4A72E8C18850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9043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A3DA6C-3183-4A5C-BDC9-4A72E8C18850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3809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A3DA6C-3183-4A5C-BDC9-4A72E8C18850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3252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A3DA6C-3183-4A5C-BDC9-4A72E8C18850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63609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A3DA6C-3183-4A5C-BDC9-4A72E8C18850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5997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F98D7-F042-4C49-9FFA-0EDD66E0E7BD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1313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A3DA6C-3183-4A5C-BDC9-4A72E8C18850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4885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EDF4-C7FF-4632-A125-6D6D49106C85}" type="datetimeFigureOut">
              <a:rPr lang="it-IT" smtClean="0"/>
              <a:t>11/07/2019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E7C51-7649-4396-8D3F-9DF6B4AFD3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450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EDF4-C7FF-4632-A125-6D6D49106C85}" type="datetimeFigureOut">
              <a:rPr lang="it-IT" smtClean="0"/>
              <a:t>11/07/2019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E7C51-7649-4396-8D3F-9DF6B4AFD3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9124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EDF4-C7FF-4632-A125-6D6D49106C85}" type="datetimeFigureOut">
              <a:rPr lang="it-IT" smtClean="0"/>
              <a:t>11/07/2019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E7C51-7649-4396-8D3F-9DF6B4AFD3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6549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EDF4-C7FF-4632-A125-6D6D49106C85}" type="datetimeFigureOut">
              <a:rPr lang="it-IT" smtClean="0"/>
              <a:t>11/07/2019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E7C51-7649-4396-8D3F-9DF6B4AFD3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679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EDF4-C7FF-4632-A125-6D6D49106C85}" type="datetimeFigureOut">
              <a:rPr lang="it-IT" smtClean="0"/>
              <a:t>11/07/2019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E7C51-7649-4396-8D3F-9DF6B4AFD3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3729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EDF4-C7FF-4632-A125-6D6D49106C85}" type="datetimeFigureOut">
              <a:rPr lang="it-IT" smtClean="0"/>
              <a:t>11/07/2019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E7C51-7649-4396-8D3F-9DF6B4AFD3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4952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EDF4-C7FF-4632-A125-6D6D49106C85}" type="datetimeFigureOut">
              <a:rPr lang="it-IT" smtClean="0"/>
              <a:t>11/07/2019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E7C51-7649-4396-8D3F-9DF6B4AFD3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3770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EDF4-C7FF-4632-A125-6D6D49106C85}" type="datetimeFigureOut">
              <a:rPr lang="it-IT" smtClean="0"/>
              <a:t>11/07/2019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E7C51-7649-4396-8D3F-9DF6B4AFD3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9162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EDF4-C7FF-4632-A125-6D6D49106C85}" type="datetimeFigureOut">
              <a:rPr lang="it-IT" smtClean="0"/>
              <a:t>11/07/2019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E7C51-7649-4396-8D3F-9DF6B4AFD3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8827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EDF4-C7FF-4632-A125-6D6D49106C85}" type="datetimeFigureOut">
              <a:rPr lang="it-IT" smtClean="0"/>
              <a:t>11/07/2019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E7C51-7649-4396-8D3F-9DF6B4AFD3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1315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EDF4-C7FF-4632-A125-6D6D49106C85}" type="datetimeFigureOut">
              <a:rPr lang="it-IT" smtClean="0"/>
              <a:t>11/07/2019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E7C51-7649-4396-8D3F-9DF6B4AFD3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540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7EDF4-C7FF-4632-A125-6D6D49106C85}" type="datetimeFigureOut">
              <a:rPr lang="it-IT" smtClean="0"/>
              <a:t>11/07/2019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E7C51-7649-4396-8D3F-9DF6B4AFD3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7873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hyperlink" Target="https://www.facebook.com/GalGargano/" TargetMode="External"/><Relationship Id="rId7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algargano.com/" TargetMode="External"/><Relationship Id="rId5" Type="http://schemas.openxmlformats.org/officeDocument/2006/relationships/hyperlink" Target="https://www.instagram.com/galgargano/" TargetMode="External"/><Relationship Id="rId4" Type="http://schemas.openxmlformats.org/officeDocument/2006/relationships/hyperlink" Target="https://twitter.com/GALGarga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593123" y="421301"/>
            <a:ext cx="82296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000" dirty="0">
                <a:solidFill>
                  <a:srgbClr val="404040"/>
                </a:solidFill>
                <a:latin typeface="MuseoSlabW01-900" panose="02000000000000000000" pitchFamily="2" charset="0"/>
              </a:rPr>
              <a:t>Il Piano di Azione </a:t>
            </a:r>
            <a:r>
              <a:rPr lang="it-IT" sz="5000" dirty="0" smtClean="0">
                <a:solidFill>
                  <a:srgbClr val="404040"/>
                </a:solidFill>
                <a:latin typeface="MuseoSlabW01-900" panose="02000000000000000000" pitchFamily="2" charset="0"/>
              </a:rPr>
              <a:t>Locale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="" xmlns:a16="http://schemas.microsoft.com/office/drawing/2014/main" id="{5BA400B2-FEE8-4B95-B55A-59847105C6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2" b="24149"/>
          <a:stretch/>
        </p:blipFill>
        <p:spPr>
          <a:xfrm>
            <a:off x="-3" y="2801717"/>
            <a:ext cx="4988827" cy="4056284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4270015" y="5382542"/>
            <a:ext cx="339759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MuseoSlabW01-900" panose="02000000000000000000" pitchFamily="2" charset="0"/>
              </a:rPr>
              <a:t>#</a:t>
            </a: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MuseoSlabW01-900" panose="02000000000000000000" pitchFamily="2" charset="0"/>
              </a:rPr>
              <a:t>FACCIAMOFUTURO</a:t>
            </a:r>
          </a:p>
          <a:p>
            <a:pPr algn="ctr">
              <a:lnSpc>
                <a:spcPct val="70000"/>
              </a:lnSpc>
            </a:pP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MuseoSlabW01-900" panose="02000000000000000000" pitchFamily="2" charset="0"/>
              </a:rPr>
              <a:t>#INSIEMEALTERRITORIO</a:t>
            </a:r>
            <a:endParaRPr lang="it-IT" dirty="0">
              <a:solidFill>
                <a:schemeClr val="accent1">
                  <a:lumMod val="50000"/>
                </a:schemeClr>
              </a:solidFill>
              <a:latin typeface="MuseoSlabW01-900" panose="02000000000000000000" pitchFamily="2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360" y="1468037"/>
            <a:ext cx="4884429" cy="1864771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6cid="http://schemas.microsoft.com/office/word/2016/wordml/cid" xmlns:w16se="http://schemas.microsoft.com/office/word/2015/wordml/symex" xmlns:a16="http://schemas.microsoft.com/office/drawing/2014/main" xmlns:lc="http://schemas.openxmlformats.org/drawingml/2006/lockedCanvas" id="{B0402D79-E895-4894-8DD0-2C9B0AF46EB9}"/>
              </a:ext>
            </a:extLst>
          </p:cNvPr>
          <p:cNvGrpSpPr/>
          <p:nvPr/>
        </p:nvGrpSpPr>
        <p:grpSpPr>
          <a:xfrm>
            <a:off x="5143532" y="5993034"/>
            <a:ext cx="3679192" cy="779146"/>
            <a:chOff x="-54107" y="66752"/>
            <a:chExt cx="3731534" cy="817708"/>
          </a:xfrm>
        </p:grpSpPr>
        <p:pic>
          <p:nvPicPr>
            <p:cNvPr id="29" name="Picture 6" descr="LOGO UE 2">
              <a:extLst>
                <a:ext uri="{FF2B5EF4-FFF2-40B4-BE49-F238E27FC236}">
  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6cid="http://schemas.microsoft.com/office/word/2016/wordml/cid" xmlns:w16se="http://schemas.microsoft.com/office/word/2015/wordml/symex" xmlns:a16="http://schemas.microsoft.com/office/drawing/2014/main" xmlns:lc="http://schemas.openxmlformats.org/drawingml/2006/lockedCanvas" id="{2D8F7890-3D12-460E-8B7C-67D6771C4B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2945"/>
              <a:ext cx="524130" cy="3493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Immagine 29">
              <a:extLst>
                <a:ext uri="{FF2B5EF4-FFF2-40B4-BE49-F238E27FC236}">
  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6cid="http://schemas.microsoft.com/office/word/2016/wordml/cid" xmlns:w16se="http://schemas.microsoft.com/office/word/2015/wordml/symex" xmlns:a16="http://schemas.microsoft.com/office/drawing/2014/main" xmlns:lc="http://schemas.openxmlformats.org/drawingml/2006/lockedCanvas" id="{7761968F-9D2C-45EB-882B-22B7798FDC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591268" y="88872"/>
              <a:ext cx="553517" cy="508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4">
              <a:extLst>
                <a:ext uri="{FF2B5EF4-FFF2-40B4-BE49-F238E27FC236}">
  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6cid="http://schemas.microsoft.com/office/word/2016/wordml/cid" xmlns:w16se="http://schemas.microsoft.com/office/word/2015/wordml/symex" xmlns:a16="http://schemas.microsoft.com/office/drawing/2014/main" xmlns:lc="http://schemas.openxmlformats.org/drawingml/2006/lockedCanvas" id="{85A959A3-242A-4B11-8920-A48B8E50A2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24415" y="66752"/>
              <a:ext cx="407542" cy="6054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Immagine 31">
              <a:extLst>
                <a:ext uri="{FF2B5EF4-FFF2-40B4-BE49-F238E27FC236}">
  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6cid="http://schemas.microsoft.com/office/word/2016/wordml/cid" xmlns:w16se="http://schemas.microsoft.com/office/word/2015/wordml/symex" xmlns:a16="http://schemas.microsoft.com/office/drawing/2014/main" xmlns:lc="http://schemas.openxmlformats.org/drawingml/2006/lockedCanvas" id="{AEC64C9C-4197-4DED-A0E6-B69ACF5E71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584503" y="124055"/>
              <a:ext cx="383004" cy="4318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Immagine 32" descr="F">
              <a:extLst>
                <a:ext uri="{FF2B5EF4-FFF2-40B4-BE49-F238E27FC236}">
  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6cid="http://schemas.microsoft.com/office/word/2016/wordml/cid" xmlns:w16se="http://schemas.microsoft.com/office/word/2015/wordml/symex" xmlns:a16="http://schemas.microsoft.com/office/drawing/2014/main" xmlns:lc="http://schemas.openxmlformats.org/drawingml/2006/lockedCanvas" id="{968C3A54-0773-4E11-B356-BBD4493A08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408" y="138997"/>
              <a:ext cx="839781" cy="382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Immagine 33">
              <a:extLst>
                <a:ext uri="{FF2B5EF4-FFF2-40B4-BE49-F238E27FC236}">
  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6cid="http://schemas.microsoft.com/office/word/2016/wordml/cid" xmlns:w16se="http://schemas.microsoft.com/office/word/2015/wordml/symex" xmlns:a16="http://schemas.microsoft.com/office/drawing/2014/main" xmlns:lc="http://schemas.openxmlformats.org/drawingml/2006/lockedCanvas" id="{61CDEBB8-B7DE-4035-8837-F8F98CC5F6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0544" y="151312"/>
              <a:ext cx="426883" cy="428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Immagine 34">
              <a:extLst>
                <a:ext uri="{FF2B5EF4-FFF2-40B4-BE49-F238E27FC236}">
  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6cid="http://schemas.microsoft.com/office/word/2016/wordml/cid" xmlns:w16se="http://schemas.microsoft.com/office/word/2015/wordml/symex" xmlns:a16="http://schemas.microsoft.com/office/drawing/2014/main" xmlns:lc="http://schemas.openxmlformats.org/drawingml/2006/lockedCanvas" id="{08C21E29-439C-4EB2-895E-218D42200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-54107" y="558274"/>
              <a:ext cx="620489" cy="326186"/>
            </a:xfrm>
            <a:prstGeom prst="rect">
              <a:avLst/>
            </a:prstGeom>
          </p:spPr>
        </p:pic>
      </p:grpSp>
      <p:pic>
        <p:nvPicPr>
          <p:cNvPr id="3" name="Immagin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606" y="4759570"/>
            <a:ext cx="1144322" cy="978426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-104279" y="6459128"/>
            <a:ext cx="3637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Isole Tremiti – 12/ 13 Luglio 2019</a:t>
            </a:r>
            <a:endParaRPr lang="it-IT" b="1" dirty="0">
              <a:solidFill>
                <a:schemeClr val="accent1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86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="" xmlns:a16="http://schemas.microsoft.com/office/drawing/2014/main" id="{8F3AD23F-60A8-496F-83DA-825E6740D849}"/>
              </a:ext>
            </a:extLst>
          </p:cNvPr>
          <p:cNvSpPr/>
          <p:nvPr/>
        </p:nvSpPr>
        <p:spPr>
          <a:xfrm>
            <a:off x="0" y="147063"/>
            <a:ext cx="9143999" cy="801025"/>
          </a:xfrm>
          <a:prstGeom prst="rect">
            <a:avLst/>
          </a:prstGeom>
          <a:solidFill>
            <a:srgbClr val="769C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dirty="0"/>
          </a:p>
        </p:txBody>
      </p:sp>
      <p:sp>
        <p:nvSpPr>
          <p:cNvPr id="2" name="Rettangolo 1">
            <a:extLst>
              <a:ext uri="{FF2B5EF4-FFF2-40B4-BE49-F238E27FC236}">
                <a16:creationId xmlns="" xmlns:a16="http://schemas.microsoft.com/office/drawing/2014/main" id="{94C4933C-06A7-4E62-908A-2D2EAF68433A}"/>
              </a:ext>
            </a:extLst>
          </p:cNvPr>
          <p:cNvSpPr/>
          <p:nvPr/>
        </p:nvSpPr>
        <p:spPr>
          <a:xfrm>
            <a:off x="157476" y="1174764"/>
            <a:ext cx="882904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latin typeface="Avenir LT 65 Medium" panose="02000603020000020003" pitchFamily="2" charset="0"/>
              </a:rPr>
              <a:t>L’area interessata dalla Strategia di Sviluppo Locale del Gruppo di Azione Locale Gargano Agenzia di Sviluppo soc. cons arl interessa 15 Comuni </a:t>
            </a:r>
            <a:r>
              <a:rPr lang="it-IT" sz="1600" dirty="0">
                <a:latin typeface="Avenir LT 65 Medium" panose="02000603020000020003" pitchFamily="2" charset="0"/>
              </a:rPr>
              <a:t>contigui di aree interne e costiere appartenenti alla Provincia di Foggia, ossia: Cagnano Varano, Carpino, Ischitella, Isole Tremiti, Lesina, Mattinata, Monte Sant'Angelo, Peschici, Rignano Garganico, Rodi Garganico, San Giovanni Rotondo, San Marco in Lamis, San Nicandro Garganico, Vico del Gargano e Vieste.</a:t>
            </a:r>
          </a:p>
          <a:p>
            <a:endParaRPr lang="it-IT" sz="1600" dirty="0">
              <a:latin typeface="Avenir LT 65 Medium" panose="02000603020000020003" pitchFamily="2" charset="0"/>
            </a:endParaRPr>
          </a:p>
          <a:p>
            <a:r>
              <a:rPr lang="it-IT" sz="1600" dirty="0">
                <a:latin typeface="Avenir LT 65 Medium" panose="02000603020000020003" pitchFamily="2" charset="0"/>
              </a:rPr>
              <a:t>La superficie territoriale totale interessata dalla SSL è pari a 1.916,25 km². </a:t>
            </a:r>
          </a:p>
          <a:p>
            <a:r>
              <a:rPr lang="it-IT" sz="1600" dirty="0">
                <a:latin typeface="Avenir LT 65 Medium" panose="02000603020000020003" pitchFamily="2" charset="0"/>
              </a:rPr>
              <a:t>La popolazione totale è di 131.282 abitanti.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="" xmlns:a16="http://schemas.microsoft.com/office/drawing/2014/main" id="{19358F07-0936-41D9-8442-FD31A7E8CB4D}"/>
              </a:ext>
            </a:extLst>
          </p:cNvPr>
          <p:cNvSpPr txBox="1"/>
          <p:nvPr/>
        </p:nvSpPr>
        <p:spPr>
          <a:xfrm>
            <a:off x="1" y="150766"/>
            <a:ext cx="9144000" cy="792525"/>
          </a:xfrm>
          <a:prstGeom prst="rect">
            <a:avLst/>
          </a:prstGeom>
          <a:solidFill>
            <a:srgbClr val="0070C0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endParaRPr lang="it-IT" sz="1400" b="1" dirty="0">
              <a:solidFill>
                <a:schemeClr val="bg1"/>
              </a:solidFill>
              <a:latin typeface="MuseoSlabW01-900" panose="02000000000000000000" pitchFamily="2" charset="0"/>
            </a:endParaRPr>
          </a:p>
          <a:p>
            <a:pPr>
              <a:lnSpc>
                <a:spcPct val="70000"/>
              </a:lnSpc>
            </a:pPr>
            <a:r>
              <a:rPr lang="it-IT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SlabW01-900" panose="02000000000000000000" pitchFamily="2" charset="0"/>
              </a:rPr>
              <a:t>Il territorio del Gargano</a:t>
            </a:r>
          </a:p>
          <a:p>
            <a:pPr>
              <a:lnSpc>
                <a:spcPct val="70000"/>
              </a:lnSpc>
            </a:pPr>
            <a:endParaRPr lang="it-IT" sz="2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="" xmlns:a16="http://schemas.microsoft.com/office/drawing/2014/main" id="{2D9D5087-90A5-420E-B8EA-A1BEA34F20C0}"/>
              </a:ext>
            </a:extLst>
          </p:cNvPr>
          <p:cNvSpPr/>
          <p:nvPr/>
        </p:nvSpPr>
        <p:spPr>
          <a:xfrm>
            <a:off x="161905" y="3788088"/>
            <a:ext cx="387777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>
                <a:latin typeface="Avenir LT 65 Medium" panose="02000603020000020003" pitchFamily="2" charset="0"/>
              </a:rPr>
              <a:t>Un territorio che vanta </a:t>
            </a:r>
            <a:r>
              <a:rPr lang="it-IT" sz="1600" b="1" dirty="0">
                <a:latin typeface="Avenir LT 65 Medium" panose="02000603020000020003" pitchFamily="2" charset="0"/>
              </a:rPr>
              <a:t>numerose risorse dal potenziale inespresso</a:t>
            </a:r>
            <a:r>
              <a:rPr lang="it-IT" sz="1600" dirty="0">
                <a:latin typeface="Avenir LT 65 Medium" panose="02000603020000020003" pitchFamily="2" charset="0"/>
              </a:rPr>
              <a:t> che necessitano di una «strategia» di sviluppo con interventi mirati.</a:t>
            </a:r>
          </a:p>
          <a:p>
            <a:endParaRPr lang="it-IT" dirty="0"/>
          </a:p>
        </p:txBody>
      </p:sp>
      <p:pic>
        <p:nvPicPr>
          <p:cNvPr id="24" name="Immagine 3" descr="gal_garga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342" y="3377480"/>
            <a:ext cx="4070657" cy="3480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192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="" xmlns:a16="http://schemas.microsoft.com/office/drawing/2014/main" id="{8F3AD23F-60A8-496F-83DA-825E6740D849}"/>
              </a:ext>
            </a:extLst>
          </p:cNvPr>
          <p:cNvSpPr/>
          <p:nvPr/>
        </p:nvSpPr>
        <p:spPr>
          <a:xfrm>
            <a:off x="0" y="147428"/>
            <a:ext cx="9143999" cy="8010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dirty="0"/>
          </a:p>
        </p:txBody>
      </p:sp>
      <p:sp>
        <p:nvSpPr>
          <p:cNvPr id="2" name="Rettangolo 1">
            <a:extLst>
              <a:ext uri="{FF2B5EF4-FFF2-40B4-BE49-F238E27FC236}">
                <a16:creationId xmlns="" xmlns:a16="http://schemas.microsoft.com/office/drawing/2014/main" id="{94C4933C-06A7-4E62-908A-2D2EAF68433A}"/>
              </a:ext>
            </a:extLst>
          </p:cNvPr>
          <p:cNvSpPr/>
          <p:nvPr/>
        </p:nvSpPr>
        <p:spPr>
          <a:xfrm>
            <a:off x="157476" y="1479190"/>
            <a:ext cx="8986523" cy="2331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dirty="0">
                <a:latin typeface="Avenir LT 65 Medium" panose="02000603020000020003" pitchFamily="2" charset="0"/>
                <a:cs typeface="Calibri" panose="020F0502020204030204" pitchFamily="34" charset="0"/>
              </a:rPr>
              <a:t>Il Piano di Azione Locale (PAL) si basa sull’attuazione di una Strategia di Sviluppo Locale Plurifondo (SSL) e permette di descrivere le Azioni e gli Interventi previsti dal PSR PUGLIA 2014/2020 e dai Regolamenti Europei FEASR (Fondo Europeo Agricolo per lo Sviluppo Rurale) e FEAMP (Fondo Europeo per gli Affari Marittimi e per la Pesca).</a:t>
            </a:r>
            <a:endParaRPr lang="it-IT" b="1" dirty="0">
              <a:latin typeface="Avenir LT 65 Medium" panose="02000603020000020003" pitchFamily="2" charset="0"/>
            </a:endParaRPr>
          </a:p>
          <a:p>
            <a:endParaRPr lang="it-IT" sz="1050" dirty="0"/>
          </a:p>
        </p:txBody>
      </p:sp>
      <p:sp>
        <p:nvSpPr>
          <p:cNvPr id="7" name="CasellaDiTesto 6">
            <a:extLst>
              <a:ext uri="{FF2B5EF4-FFF2-40B4-BE49-F238E27FC236}">
                <a16:creationId xmlns="" xmlns:a16="http://schemas.microsoft.com/office/drawing/2014/main" id="{19358F07-0936-41D9-8442-FD31A7E8CB4D}"/>
              </a:ext>
            </a:extLst>
          </p:cNvPr>
          <p:cNvSpPr txBox="1"/>
          <p:nvPr/>
        </p:nvSpPr>
        <p:spPr>
          <a:xfrm>
            <a:off x="0" y="345416"/>
            <a:ext cx="9339603" cy="405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it-IT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SlabW01-900" panose="02000000000000000000" pitchFamily="2" charset="0"/>
              </a:rPr>
              <a:t>Il Piano di Azione Locale </a:t>
            </a:r>
            <a:endParaRPr lang="it-IT" b="1" dirty="0">
              <a:solidFill>
                <a:schemeClr val="bg1"/>
              </a:solidFill>
              <a:latin typeface="MuseoSlabW01-900" panose="02000000000000000000" pitchFamily="2" charset="0"/>
            </a:endParaRPr>
          </a:p>
        </p:txBody>
      </p:sp>
      <p:pic>
        <p:nvPicPr>
          <p:cNvPr id="2050" name="Picture 2" descr="https://png.icons8.com/ios/540/receive-cash-filled.png">
            <a:extLst>
              <a:ext uri="{FF2B5EF4-FFF2-40B4-BE49-F238E27FC236}">
                <a16:creationId xmlns="" xmlns:a16="http://schemas.microsoft.com/office/drawing/2014/main" id="{A097C5EE-CD5E-4824-981C-56EC2F33D9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0"/>
          <a:stretch/>
        </p:blipFill>
        <p:spPr bwMode="auto">
          <a:xfrm>
            <a:off x="421456" y="4853353"/>
            <a:ext cx="2616596" cy="2173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magine 9">
            <a:extLst>
              <a:ext uri="{FF2B5EF4-FFF2-40B4-BE49-F238E27FC236}">
                <a16:creationId xmlns="" xmlns:a16="http://schemas.microsoft.com/office/drawing/2014/main" id="{2616012C-1B01-4624-9A72-583826D796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1990">
            <a:off x="5760456" y="4595500"/>
            <a:ext cx="2236762" cy="2229880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137824" y="3598704"/>
            <a:ext cx="791252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800" b="1" dirty="0" smtClean="0">
                <a:latin typeface="Avenir LT 65 Medium" panose="02000603020000020003" pitchFamily="2" charset="0"/>
                <a:cs typeface="Calibri" panose="020F0502020204030204" pitchFamily="34" charset="0"/>
              </a:rPr>
              <a:t> OBIETTIVI</a:t>
            </a:r>
            <a:endParaRPr lang="it-IT" sz="2800" b="1" dirty="0">
              <a:latin typeface="Avenir LT 65 Medium" panose="02000603020000020003" pitchFamily="2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 smtClean="0">
                <a:latin typeface="Avenir LT 65 Medium" panose="02000603020000020003" pitchFamily="2" charset="0"/>
                <a:cs typeface="Calibri" panose="020F0502020204030204" pitchFamily="34" charset="0"/>
              </a:rPr>
              <a:t>Garantire </a:t>
            </a:r>
            <a:r>
              <a:rPr lang="it-IT" sz="1600" b="1" dirty="0">
                <a:latin typeface="Avenir LT 65 Medium" panose="02000603020000020003" pitchFamily="2" charset="0"/>
                <a:cs typeface="Calibri" panose="020F0502020204030204" pitchFamily="34" charset="0"/>
              </a:rPr>
              <a:t>lo sviluppo sociale ed economico dei </a:t>
            </a:r>
            <a:r>
              <a:rPr lang="it-IT" sz="1600" b="1" dirty="0" smtClean="0">
                <a:latin typeface="Avenir LT 65 Medium" panose="02000603020000020003" pitchFamily="2" charset="0"/>
                <a:cs typeface="Calibri" panose="020F0502020204030204" pitchFamily="34" charset="0"/>
              </a:rPr>
              <a:t>territori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 smtClean="0">
                <a:latin typeface="Avenir LT 65 Medium" panose="02000603020000020003" pitchFamily="2" charset="0"/>
                <a:cs typeface="Calibri" panose="020F0502020204030204" pitchFamily="34" charset="0"/>
              </a:rPr>
              <a:t>Accrescere </a:t>
            </a:r>
            <a:r>
              <a:rPr lang="it-IT" sz="1600" b="1" dirty="0">
                <a:latin typeface="Avenir LT 65 Medium" panose="02000603020000020003" pitchFamily="2" charset="0"/>
                <a:cs typeface="Calibri" panose="020F0502020204030204" pitchFamily="34" charset="0"/>
              </a:rPr>
              <a:t>le opportunità di occupazione e di sviluppo di nuove imprese, </a:t>
            </a:r>
            <a:endParaRPr lang="it-IT" sz="1600" b="1" dirty="0" smtClean="0">
              <a:latin typeface="Avenir LT 65 Medium" panose="02000603020000020003" pitchFamily="2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 smtClean="0">
                <a:latin typeface="Avenir LT 65 Medium" panose="02000603020000020003" pitchFamily="2" charset="0"/>
                <a:cs typeface="Calibri" panose="020F0502020204030204" pitchFamily="34" charset="0"/>
              </a:rPr>
              <a:t>Costituire </a:t>
            </a:r>
            <a:r>
              <a:rPr lang="it-IT" sz="1600" b="1" dirty="0">
                <a:latin typeface="Avenir LT 65 Medium" panose="02000603020000020003" pitchFamily="2" charset="0"/>
                <a:cs typeface="Calibri" panose="020F0502020204030204" pitchFamily="34" charset="0"/>
              </a:rPr>
              <a:t>e rafforzare i partenariati locali, </a:t>
            </a:r>
          </a:p>
        </p:txBody>
      </p:sp>
    </p:spTree>
    <p:extLst>
      <p:ext uri="{BB962C8B-B14F-4D97-AF65-F5344CB8AC3E}">
        <p14:creationId xmlns:p14="http://schemas.microsoft.com/office/powerpoint/2010/main" val="55927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iunione, Parere, Persone, Parlare, Discussioni">
            <a:extLst>
              <a:ext uri="{FF2B5EF4-FFF2-40B4-BE49-F238E27FC236}">
                <a16:creationId xmlns="" xmlns:a16="http://schemas.microsoft.com/office/drawing/2014/main" id="{4228078F-869D-4C3D-A23F-868D6FB07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61686" y="3694544"/>
            <a:ext cx="3875234" cy="316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 hidden="1"/>
          <p:cNvSpPr txBox="1"/>
          <p:nvPr/>
        </p:nvSpPr>
        <p:spPr>
          <a:xfrm rot="20836866">
            <a:off x="-613374" y="-165546"/>
            <a:ext cx="10691117" cy="5816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7199" dirty="0">
                <a:solidFill>
                  <a:schemeClr val="accent6">
                    <a:alpha val="10000"/>
                  </a:schemeClr>
                </a:solidFill>
                <a:latin typeface="Berlin Sans FB" panose="020E0602020502020306" pitchFamily="34" charset="0"/>
              </a:rPr>
              <a:t>&gt;&gt;&gt;&gt;&gt;&gt;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1" y="142052"/>
            <a:ext cx="9143999" cy="8757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SlabW01-900" panose="02000000000000000000" pitchFamily="2" charset="0"/>
              </a:rPr>
              <a:t> I </a:t>
            </a:r>
            <a:r>
              <a:rPr lang="it-IT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SlabW01-900" panose="02000000000000000000" pitchFamily="2" charset="0"/>
              </a:rPr>
              <a:t>tematismi</a:t>
            </a:r>
            <a:r>
              <a:rPr lang="it-I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SlabW01-900" panose="02000000000000000000" pitchFamily="2" charset="0"/>
              </a:rPr>
              <a:t> del  </a:t>
            </a:r>
            <a:r>
              <a:rPr lang="it-IT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SlabW01-900" panose="02000000000000000000" pitchFamily="2" charset="0"/>
              </a:rPr>
              <a:t>Piano di Azione Locale</a:t>
            </a:r>
          </a:p>
        </p:txBody>
      </p:sp>
      <p:sp>
        <p:nvSpPr>
          <p:cNvPr id="3" name="Rettangolo 2"/>
          <p:cNvSpPr/>
          <p:nvPr/>
        </p:nvSpPr>
        <p:spPr>
          <a:xfrm>
            <a:off x="199450" y="1097279"/>
            <a:ext cx="894455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 smtClean="0">
                <a:latin typeface="Avenir LT 65 Medium" panose="02000603020000020003" pitchFamily="2" charset="0"/>
              </a:rPr>
              <a:t>AMBITO </a:t>
            </a:r>
            <a:r>
              <a:rPr lang="it-IT" sz="2400" b="1" dirty="0">
                <a:latin typeface="Avenir LT 65 Medium" panose="02000603020000020003" pitchFamily="2" charset="0"/>
              </a:rPr>
              <a:t>TEMATICO 1</a:t>
            </a:r>
            <a:r>
              <a:rPr lang="it-IT" sz="2000" b="1" dirty="0">
                <a:latin typeface="Avenir LT 65 Medium" panose="02000603020000020003" pitchFamily="2" charset="0"/>
              </a:rPr>
              <a:t>: VALORIZZAZIONE E GESTIONE DELLE RISORSE AMBIENTALI E NATURALI (tematismo prioritario</a:t>
            </a:r>
            <a:r>
              <a:rPr lang="it-IT" sz="2000" b="1" dirty="0" smtClean="0">
                <a:latin typeface="Avenir LT 65 Medium" panose="02000603020000020003" pitchFamily="2" charset="0"/>
              </a:rPr>
              <a:t>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accent6">
                    <a:lumMod val="75000"/>
                  </a:schemeClr>
                </a:solidFill>
                <a:latin typeface="Avenir LT 65 Medium" panose="02000603020000020003" pitchFamily="2" charset="0"/>
              </a:rPr>
              <a:t>Azione 1:  SISTEMA GARGANO MARE E </a:t>
            </a:r>
            <a:r>
              <a:rPr lang="it-IT" sz="2000" b="1" dirty="0" smtClean="0">
                <a:solidFill>
                  <a:schemeClr val="accent6">
                    <a:lumMod val="75000"/>
                  </a:schemeClr>
                </a:solidFill>
                <a:latin typeface="Avenir LT 65 Medium" panose="02000603020000020003" pitchFamily="2" charset="0"/>
              </a:rPr>
              <a:t>MONTI</a:t>
            </a:r>
          </a:p>
          <a:p>
            <a:pPr lvl="1">
              <a:lnSpc>
                <a:spcPct val="150000"/>
              </a:lnSpc>
            </a:pPr>
            <a:endParaRPr lang="it-IT" sz="2400" dirty="0">
              <a:solidFill>
                <a:schemeClr val="accent6">
                  <a:lumMod val="75000"/>
                </a:schemeClr>
              </a:solidFill>
              <a:latin typeface="Avenir LT 65 Medium" panose="02000603020000020003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>
                <a:latin typeface="Avenir LT 65 Medium" panose="02000603020000020003" pitchFamily="2" charset="0"/>
              </a:rPr>
              <a:t>AMBITO TEMATICO 2</a:t>
            </a:r>
            <a:r>
              <a:rPr lang="it-IT" sz="2000" b="1" dirty="0">
                <a:latin typeface="Avenir LT 65 Medium" panose="02000603020000020003" pitchFamily="2" charset="0"/>
              </a:rPr>
              <a:t>: SVILUPPO E INNOVAZIONE DELLE FILIERE E DEI SISTEMI PRODUTTIVI LOCALI (agro-alimentari, artigianali, manifatturieri, produzioni ittiche</a:t>
            </a:r>
            <a:r>
              <a:rPr lang="it-IT" sz="2000" b="1" dirty="0" smtClean="0">
                <a:latin typeface="Avenir LT 65 Medium" panose="02000603020000020003" pitchFamily="2" charset="0"/>
              </a:rPr>
              <a:t>).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accent2">
                    <a:lumMod val="75000"/>
                  </a:schemeClr>
                </a:solidFill>
                <a:latin typeface="Avenir LT 65 Medium" panose="02000603020000020003" pitchFamily="2" charset="0"/>
              </a:rPr>
              <a:t>Azione 2: GARGANO IMPATTO ZERO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7030A0"/>
                </a:solidFill>
                <a:latin typeface="Avenir LT 65 Medium" panose="02000603020000020003" pitchFamily="2" charset="0"/>
              </a:rPr>
              <a:t>Azione 3: RAFFORZAMENTO DELLE </a:t>
            </a:r>
            <a:r>
              <a:rPr lang="it-IT" sz="2000" b="1" dirty="0" smtClean="0">
                <a:solidFill>
                  <a:srgbClr val="7030A0"/>
                </a:solidFill>
                <a:latin typeface="Avenir LT 65 Medium" panose="02000603020000020003" pitchFamily="2" charset="0"/>
              </a:rPr>
              <a:t>FILIERE</a:t>
            </a:r>
            <a:endParaRPr lang="it-IT" sz="1400" dirty="0">
              <a:latin typeface="Avenir LT 65 Medium" panose="02000603020000020003" pitchFamily="2" charset="0"/>
            </a:endParaRPr>
          </a:p>
          <a:p>
            <a:pPr>
              <a:lnSpc>
                <a:spcPct val="150000"/>
              </a:lnSpc>
            </a:pPr>
            <a:r>
              <a:rPr lang="it-IT" i="1" dirty="0">
                <a:latin typeface="Avenir LT 65 Medium" panose="02000603020000020003" pitchFamily="2" charset="0"/>
              </a:rPr>
              <a:t>La Strategia di Sviluppo promossa dal GAL si basa sull’utilizzo di un </a:t>
            </a:r>
            <a:r>
              <a:rPr lang="it-IT" b="1" i="1" dirty="0">
                <a:latin typeface="Avenir LT 65 Medium" panose="02000603020000020003" pitchFamily="2" charset="0"/>
              </a:rPr>
              <a:t>approccio integrato </a:t>
            </a:r>
            <a:r>
              <a:rPr lang="it-IT" i="1" dirty="0">
                <a:latin typeface="Avenir LT 65 Medium" panose="02000603020000020003" pitchFamily="2" charset="0"/>
              </a:rPr>
              <a:t>dei due ambiti </a:t>
            </a:r>
            <a:r>
              <a:rPr lang="it-IT" i="1" dirty="0" smtClean="0">
                <a:latin typeface="Avenir LT 65 Medium" panose="02000603020000020003" pitchFamily="2" charset="0"/>
              </a:rPr>
              <a:t>tematici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sz="1400" dirty="0">
              <a:latin typeface="Avenir LT 65 Medium" panose="02000603020000020003" pitchFamily="2" charset="0"/>
            </a:endParaRPr>
          </a:p>
          <a:p>
            <a:pPr>
              <a:lnSpc>
                <a:spcPct val="150000"/>
              </a:lnSpc>
            </a:pPr>
            <a:endParaRPr lang="it-IT" sz="1400" dirty="0">
              <a:latin typeface="Avenir LT 65 Medium" panose="020006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07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="" xmlns:a16="http://schemas.microsoft.com/office/drawing/2014/main" id="{F1EF74AB-F33F-4459-B494-A535F8F3B82A}"/>
              </a:ext>
            </a:extLst>
          </p:cNvPr>
          <p:cNvSpPr/>
          <p:nvPr/>
        </p:nvSpPr>
        <p:spPr>
          <a:xfrm>
            <a:off x="0" y="136524"/>
            <a:ext cx="9144000" cy="611106"/>
          </a:xfrm>
          <a:prstGeom prst="rect">
            <a:avLst/>
          </a:prstGeom>
          <a:solidFill>
            <a:srgbClr val="007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dirty="0"/>
          </a:p>
        </p:txBody>
      </p:sp>
      <p:graphicFrame>
        <p:nvGraphicFramePr>
          <p:cNvPr id="2" name="Tabella 1">
            <a:extLst>
              <a:ext uri="{FF2B5EF4-FFF2-40B4-BE49-F238E27FC236}">
                <a16:creationId xmlns="" xmlns:a16="http://schemas.microsoft.com/office/drawing/2014/main" id="{ECBBB5B3-E413-4359-83F4-9C3A6530D1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442314"/>
              </p:ext>
            </p:extLst>
          </p:nvPr>
        </p:nvGraphicFramePr>
        <p:xfrm>
          <a:off x="0" y="837654"/>
          <a:ext cx="9144001" cy="60203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4623">
                  <a:extLst>
                    <a:ext uri="{9D8B030D-6E8A-4147-A177-3AD203B41FA5}">
                      <a16:colId xmlns="" xmlns:a16="http://schemas.microsoft.com/office/drawing/2014/main" val="3336739547"/>
                    </a:ext>
                  </a:extLst>
                </a:gridCol>
                <a:gridCol w="680941">
                  <a:extLst>
                    <a:ext uri="{9D8B030D-6E8A-4147-A177-3AD203B41FA5}">
                      <a16:colId xmlns="" xmlns:a16="http://schemas.microsoft.com/office/drawing/2014/main" val="690837643"/>
                    </a:ext>
                  </a:extLst>
                </a:gridCol>
                <a:gridCol w="620245">
                  <a:extLst>
                    <a:ext uri="{9D8B030D-6E8A-4147-A177-3AD203B41FA5}">
                      <a16:colId xmlns="" xmlns:a16="http://schemas.microsoft.com/office/drawing/2014/main" val="1613394083"/>
                    </a:ext>
                  </a:extLst>
                </a:gridCol>
                <a:gridCol w="1128168">
                  <a:extLst>
                    <a:ext uri="{9D8B030D-6E8A-4147-A177-3AD203B41FA5}">
                      <a16:colId xmlns="" xmlns:a16="http://schemas.microsoft.com/office/drawing/2014/main" val="3137002618"/>
                    </a:ext>
                  </a:extLst>
                </a:gridCol>
                <a:gridCol w="844882">
                  <a:extLst>
                    <a:ext uri="{9D8B030D-6E8A-4147-A177-3AD203B41FA5}">
                      <a16:colId xmlns="" xmlns:a16="http://schemas.microsoft.com/office/drawing/2014/main" val="4233602516"/>
                    </a:ext>
                  </a:extLst>
                </a:gridCol>
                <a:gridCol w="3050194">
                  <a:extLst>
                    <a:ext uri="{9D8B030D-6E8A-4147-A177-3AD203B41FA5}">
                      <a16:colId xmlns="" xmlns:a16="http://schemas.microsoft.com/office/drawing/2014/main" val="2999905477"/>
                    </a:ext>
                  </a:extLst>
                </a:gridCol>
                <a:gridCol w="914461">
                  <a:extLst>
                    <a:ext uri="{9D8B030D-6E8A-4147-A177-3AD203B41FA5}">
                      <a16:colId xmlns="" xmlns:a16="http://schemas.microsoft.com/office/drawing/2014/main" val="754050078"/>
                    </a:ext>
                  </a:extLst>
                </a:gridCol>
                <a:gridCol w="1020487">
                  <a:extLst>
                    <a:ext uri="{9D8B030D-6E8A-4147-A177-3AD203B41FA5}">
                      <a16:colId xmlns="" xmlns:a16="http://schemas.microsoft.com/office/drawing/2014/main" val="2883296896"/>
                    </a:ext>
                  </a:extLst>
                </a:gridCol>
              </a:tblGrid>
              <a:tr h="3610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 smtClean="0">
                          <a:effectLst/>
                        </a:rPr>
                        <a:t>Stato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Fondo SIE: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N° Azione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TITOLO Azione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N° Intervento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TITOLO Intervento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Attuazione: (B/RD)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 Importo: (€) 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/>
                </a:tc>
                <a:extLst>
                  <a:ext uri="{0D108BD9-81ED-4DB2-BD59-A6C34878D82A}">
                    <a16:rowId xmlns="" xmlns:a16="http://schemas.microsoft.com/office/drawing/2014/main" val="16480524"/>
                  </a:ext>
                </a:extLst>
              </a:tr>
              <a:tr h="7581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 smtClean="0">
                          <a:solidFill>
                            <a:schemeClr val="tx1"/>
                          </a:solidFill>
                          <a:effectLst/>
                        </a:rPr>
                        <a:t>Pubblicato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b="1" dirty="0">
                          <a:solidFill>
                            <a:schemeClr val="tx1"/>
                          </a:solidFill>
                          <a:effectLst/>
                        </a:rPr>
                        <a:t>FEAMP</a:t>
                      </a:r>
                      <a:endParaRPr lang="it-IT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GARGANO MARE E MONTI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1.1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 smtClean="0">
                          <a:solidFill>
                            <a:schemeClr val="tx1"/>
                          </a:solidFill>
                          <a:effectLst/>
                        </a:rPr>
                        <a:t>Elaborazione di piani di gestione locali delle attività connesse alla pesca e all’acquacoltura in siti natura 2000 e in zone soggette a misure di protezione speciale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Bando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 € 250.000,00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132769"/>
                  </a:ext>
                </a:extLst>
              </a:tr>
              <a:tr h="4071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 smtClean="0">
                          <a:effectLst/>
                        </a:rPr>
                        <a:t>Work in Progress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b="1" dirty="0">
                          <a:effectLst/>
                        </a:rPr>
                        <a:t>FEASR</a:t>
                      </a:r>
                      <a:endParaRPr lang="it-IT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1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GARGANO MARE E MONTI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1.2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Intervento integrato di informazione management ambientale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Regia Diretta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 € 50.000,00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75303710"/>
                  </a:ext>
                </a:extLst>
              </a:tr>
              <a:tr h="3790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ATTIVO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b="1" dirty="0">
                          <a:effectLst/>
                        </a:rPr>
                        <a:t>FEASR</a:t>
                      </a:r>
                      <a:endParaRPr lang="it-IT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GARGANO MARE E MONTI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1.3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L’anello mancante: un piano d’azione garganico per l’economia circolare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Bando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€ 1.500.000,00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70168174"/>
                  </a:ext>
                </a:extLst>
              </a:tr>
              <a:tr h="5686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 smtClean="0">
                          <a:solidFill>
                            <a:schemeClr val="tx1"/>
                          </a:solidFill>
                          <a:effectLst/>
                        </a:rPr>
                        <a:t>Chiuso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b="1" dirty="0">
                          <a:solidFill>
                            <a:schemeClr val="tx1"/>
                          </a:solidFill>
                          <a:effectLst/>
                        </a:rPr>
                        <a:t>FEAMP</a:t>
                      </a:r>
                      <a:endParaRPr lang="it-IT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GARGANO IMPATTO ZERO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2.1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S.O.S. Gargano – servizi organizzati specifici per le imprese, centro multifunzionale dei prodotti degli ambienti vallivi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solidFill>
                            <a:schemeClr val="tx1"/>
                          </a:solidFill>
                          <a:effectLst/>
                        </a:rPr>
                        <a:t>Bando</a:t>
                      </a:r>
                      <a:endParaRPr lang="it-IT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€ 750.000,00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7561493"/>
                  </a:ext>
                </a:extLst>
              </a:tr>
              <a:tr h="7711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ATTIVO</a:t>
                      </a:r>
                      <a:endParaRPr lang="it-IT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b="1" dirty="0">
                          <a:solidFill>
                            <a:schemeClr val="tx1"/>
                          </a:solidFill>
                          <a:effectLst/>
                        </a:rPr>
                        <a:t>FEAMP</a:t>
                      </a:r>
                      <a:endParaRPr lang="it-IT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GARGANO IMPATTO ZERO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2.2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Promuovere la diversificazione e nuove forme di reddito nel settore della pesca e acquacoltura: Interventi per la vendita, la conservazione e commercializzazione dei prodotti ittici 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Bando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€ 450.000,00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9810706"/>
                  </a:ext>
                </a:extLst>
              </a:tr>
              <a:tr h="4038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 smtClean="0">
                          <a:solidFill>
                            <a:schemeClr val="tx1"/>
                          </a:solidFill>
                          <a:effectLst/>
                        </a:rPr>
                        <a:t>In attuazione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b="1" dirty="0">
                          <a:effectLst/>
                        </a:rPr>
                        <a:t>FEAMP</a:t>
                      </a:r>
                      <a:endParaRPr lang="it-IT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2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GARGANO IMPATTO ZERO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2.3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Interventi per una commercializzazione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Regia Diretta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€ 200.000,00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32068660"/>
                  </a:ext>
                </a:extLst>
              </a:tr>
              <a:tr h="3959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 smtClean="0">
                          <a:effectLst/>
                        </a:rPr>
                        <a:t>Work in progress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b="1" dirty="0">
                          <a:effectLst/>
                        </a:rPr>
                        <a:t>FEASR</a:t>
                      </a:r>
                      <a:endParaRPr lang="it-IT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2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GARGANO IMPATTO ZERO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2.4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Identità territoriale e internazionalizzazione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Regia diretta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€ 50.000,00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2652793"/>
                  </a:ext>
                </a:extLst>
              </a:tr>
              <a:tr h="3790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 smtClean="0">
                          <a:solidFill>
                            <a:schemeClr val="tx1"/>
                          </a:solidFill>
                          <a:effectLst/>
                        </a:rPr>
                        <a:t>Chiuso 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b="1" dirty="0">
                          <a:solidFill>
                            <a:schemeClr val="tx1"/>
                          </a:solidFill>
                          <a:effectLst/>
                        </a:rPr>
                        <a:t>FEASR</a:t>
                      </a:r>
                      <a:endParaRPr lang="it-IT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GARGANO IMPATTO ZERO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2.5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Sviluppo Locale e Reti 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Bando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solidFill>
                            <a:schemeClr val="tx1"/>
                          </a:solidFill>
                          <a:effectLst/>
                        </a:rPr>
                        <a:t>€ 200.000,00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01981595"/>
                  </a:ext>
                </a:extLst>
              </a:tr>
              <a:tr h="3790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 smtClean="0">
                          <a:effectLst/>
                        </a:rPr>
                        <a:t>ATTIVO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b="1" dirty="0">
                          <a:effectLst/>
                        </a:rPr>
                        <a:t>FEASR</a:t>
                      </a:r>
                      <a:endParaRPr lang="it-IT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2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GARGANO IMPATTO ZERO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2.6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Sentieri di incontro 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Bando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€ 1.050.000,00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98161417"/>
                  </a:ext>
                </a:extLst>
              </a:tr>
              <a:tr h="4056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 smtClean="0">
                          <a:effectLst/>
                        </a:rPr>
                        <a:t>Work in progress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b="1" dirty="0">
                          <a:effectLst/>
                        </a:rPr>
                        <a:t>FEASR</a:t>
                      </a:r>
                      <a:endParaRPr lang="it-IT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3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 smtClean="0">
                          <a:effectLst/>
                        </a:rPr>
                        <a:t>RAFFORZAMENTODELLE </a:t>
                      </a:r>
                      <a:r>
                        <a:rPr lang="it-IT" sz="1050" dirty="0">
                          <a:effectLst/>
                        </a:rPr>
                        <a:t>FILIERE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3.1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Incentivo alla cultura d’impresa </a:t>
                      </a: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Regia Diretta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€ 150.000,00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42371573"/>
                  </a:ext>
                </a:extLst>
              </a:tr>
              <a:tr h="4056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it-IT" sz="105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in Progress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b="1" dirty="0">
                          <a:effectLst/>
                        </a:rPr>
                        <a:t>FEASR</a:t>
                      </a:r>
                      <a:endParaRPr lang="it-IT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3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 smtClean="0">
                          <a:effectLst/>
                        </a:rPr>
                        <a:t>RAFFORZAMENTO </a:t>
                      </a:r>
                      <a:r>
                        <a:rPr lang="it-IT" sz="1050" dirty="0">
                          <a:effectLst/>
                        </a:rPr>
                        <a:t>DELLE FILIERE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3.2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Creazione di start-up extra agricole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Bando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€ 1.600.000,00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52220916"/>
                  </a:ext>
                </a:extLst>
              </a:tr>
              <a:tr h="4058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 smtClean="0">
                          <a:effectLst/>
                        </a:rPr>
                        <a:t>Work in Progress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b="1" dirty="0">
                          <a:effectLst/>
                        </a:rPr>
                        <a:t>FEASR</a:t>
                      </a:r>
                      <a:endParaRPr lang="it-IT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3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 smtClean="0">
                          <a:effectLst/>
                        </a:rPr>
                        <a:t>RAFFORZAMENTO </a:t>
                      </a:r>
                      <a:r>
                        <a:rPr lang="it-IT" sz="1050" dirty="0">
                          <a:effectLst/>
                        </a:rPr>
                        <a:t>DELLE FILIERE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3.3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Sostegno alla Commercializzazione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Bando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€ 700.000,00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73" marR="35673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4917501"/>
                  </a:ext>
                </a:extLst>
              </a:tr>
            </a:tbl>
          </a:graphicData>
        </a:graphic>
      </p:graphicFrame>
      <p:sp>
        <p:nvSpPr>
          <p:cNvPr id="7" name="CasellaDiTesto 6">
            <a:extLst>
              <a:ext uri="{FF2B5EF4-FFF2-40B4-BE49-F238E27FC236}">
                <a16:creationId xmlns="" xmlns:a16="http://schemas.microsoft.com/office/drawing/2014/main" id="{5C59CE8C-426E-4E83-873D-C74005581042}"/>
              </a:ext>
            </a:extLst>
          </p:cNvPr>
          <p:cNvSpPr txBox="1"/>
          <p:nvPr/>
        </p:nvSpPr>
        <p:spPr>
          <a:xfrm>
            <a:off x="386615" y="226548"/>
            <a:ext cx="8300185" cy="641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it-I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SlabW01-900" panose="02000000000000000000" pitchFamily="2" charset="0"/>
              </a:rPr>
              <a:t>Gli Interventi del Piano di Azione Locale</a:t>
            </a:r>
            <a:endParaRPr lang="it-IT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2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87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2400"/>
            <a:ext cx="9142824" cy="471207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0" y="78154"/>
            <a:ext cx="9144000" cy="8463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endParaRPr lang="it-IT" sz="1400" b="1" dirty="0" smtClean="0">
              <a:solidFill>
                <a:schemeClr val="bg1"/>
              </a:solidFill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r>
              <a:rPr lang="it-IT" sz="4000" b="1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BANDI ATTIVI</a:t>
            </a:r>
            <a:endParaRPr lang="it-IT" sz="1000" b="1" dirty="0" smtClean="0">
              <a:solidFill>
                <a:schemeClr val="bg1"/>
              </a:solidFill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endParaRPr lang="it-IT" sz="1600" b="1" dirty="0" smtClean="0">
              <a:solidFill>
                <a:schemeClr val="bg1"/>
              </a:solidFill>
              <a:latin typeface="MuseoSlabW01-900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9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="" xmlns:a16="http://schemas.microsoft.com/office/drawing/2014/main" id="{F1EF74AB-F33F-4459-B494-A535F8F3B82A}"/>
              </a:ext>
            </a:extLst>
          </p:cNvPr>
          <p:cNvSpPr/>
          <p:nvPr/>
        </p:nvSpPr>
        <p:spPr>
          <a:xfrm>
            <a:off x="-1" y="26422"/>
            <a:ext cx="9144000" cy="76825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dirty="0"/>
          </a:p>
        </p:txBody>
      </p:sp>
      <p:sp>
        <p:nvSpPr>
          <p:cNvPr id="16" name="CasellaDiTesto 15">
            <a:extLst>
              <a:ext uri="{FF2B5EF4-FFF2-40B4-BE49-F238E27FC236}">
                <a16:creationId xmlns="" xmlns:a16="http://schemas.microsoft.com/office/drawing/2014/main" id="{BC8FB759-A5CE-46DB-AAA0-DB2C57B62DB0}"/>
              </a:ext>
            </a:extLst>
          </p:cNvPr>
          <p:cNvSpPr txBox="1"/>
          <p:nvPr/>
        </p:nvSpPr>
        <p:spPr>
          <a:xfrm>
            <a:off x="0" y="156258"/>
            <a:ext cx="8974667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it-IT" sz="2000" b="1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INTERVENTO 1.3</a:t>
            </a:r>
            <a:r>
              <a:rPr lang="it-IT" sz="1600" b="1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: </a:t>
            </a:r>
            <a:r>
              <a:rPr lang="it-IT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SlabW01-900" panose="02000000000000000000" pitchFamily="2" charset="0"/>
              </a:rPr>
              <a:t>L’anello </a:t>
            </a: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SlabW01-900" panose="02000000000000000000" pitchFamily="2" charset="0"/>
              </a:rPr>
              <a:t>mancante: un piano d’azione garganico per l’economia </a:t>
            </a:r>
            <a:endParaRPr lang="it-IT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>
              <a:lnSpc>
                <a:spcPct val="70000"/>
              </a:lnSpc>
            </a:pPr>
            <a:endParaRPr lang="it-IT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>
              <a:lnSpc>
                <a:spcPct val="70000"/>
              </a:lnSpc>
            </a:pPr>
            <a:r>
              <a:rPr lang="it-IT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SlabW01-900" panose="02000000000000000000" pitchFamily="2" charset="0"/>
              </a:rPr>
              <a:t>circolare –FEASR </a:t>
            </a:r>
            <a:r>
              <a:rPr lang="it-IT" sz="1600" b="1" dirty="0">
                <a:solidFill>
                  <a:schemeClr val="bg1"/>
                </a:solidFill>
                <a:latin typeface="MuseoSlabW01-900" panose="02000000000000000000" pitchFamily="2" charset="0"/>
              </a:rPr>
              <a:t>– termine per la presentazione delle </a:t>
            </a:r>
            <a:r>
              <a:rPr lang="it-IT" sz="1600" b="1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DDS </a:t>
            </a:r>
            <a:r>
              <a:rPr lang="it-IT" b="1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26/09/2019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="" xmlns:a16="http://schemas.microsoft.com/office/drawing/2014/main" id="{40FA2A03-FBFC-4A44-97C4-5120E4590D77}"/>
              </a:ext>
            </a:extLst>
          </p:cNvPr>
          <p:cNvSpPr/>
          <p:nvPr/>
        </p:nvSpPr>
        <p:spPr>
          <a:xfrm>
            <a:off x="85150" y="953315"/>
            <a:ext cx="905884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2000" b="1" dirty="0">
              <a:latin typeface="Avenir LT 65 Medium" panose="02000603020000020003" pitchFamily="2" charset="0"/>
            </a:endParaRPr>
          </a:p>
          <a:p>
            <a:r>
              <a:rPr lang="it-IT" sz="2000" b="1" dirty="0" smtClean="0">
                <a:latin typeface="Avenir LT 65 Medium" panose="02000603020000020003" pitchFamily="2" charset="0"/>
              </a:rPr>
              <a:t>L’intervento è finalizzato a sostenere </a:t>
            </a:r>
            <a:r>
              <a:rPr lang="it-IT" sz="2000" b="1" dirty="0">
                <a:latin typeface="Avenir LT 65 Medium" panose="02000603020000020003" pitchFamily="2" charset="0"/>
              </a:rPr>
              <a:t>la transizione delle imprese artigianali ed industriali verso un'economia efficiente in termini di risorse, promuovere la crescita verde, l'ecoinnovazione e la gestione delle prestazioni ambientali nel privato.</a:t>
            </a:r>
          </a:p>
          <a:p>
            <a:endParaRPr lang="it-IT" sz="2000" dirty="0">
              <a:latin typeface="Avenir LT 65 Medium" panose="02000603020000020003" pitchFamily="2" charset="0"/>
            </a:endParaRPr>
          </a:p>
          <a:p>
            <a:endParaRPr lang="it-IT" sz="2000" b="1" dirty="0">
              <a:latin typeface="Avenir LT 65 Medium" panose="02000603020000020003" pitchFamily="2" charset="0"/>
            </a:endParaRPr>
          </a:p>
          <a:p>
            <a:r>
              <a:rPr lang="it-IT" sz="2000" b="1" dirty="0" smtClean="0">
                <a:latin typeface="Avenir LT 65 Medium" panose="02000603020000020003" pitchFamily="2" charset="0"/>
              </a:rPr>
              <a:t>Dotazione Finanziaria : </a:t>
            </a:r>
            <a:r>
              <a:rPr lang="it-IT" sz="2400" b="1" dirty="0">
                <a:latin typeface="Avenir LT 65 Medium" panose="02000603020000020003" pitchFamily="2" charset="0"/>
              </a:rPr>
              <a:t>€ </a:t>
            </a:r>
            <a:r>
              <a:rPr lang="it-IT" sz="2400" b="1" dirty="0" smtClean="0">
                <a:latin typeface="Avenir LT 65 Medium" panose="02000603020000020003" pitchFamily="2" charset="0"/>
              </a:rPr>
              <a:t>1.500.000,00 </a:t>
            </a:r>
            <a:r>
              <a:rPr lang="it-IT" sz="2000" b="1" dirty="0" smtClean="0">
                <a:latin typeface="Avenir LT 65 Medium" panose="02000603020000020003" pitchFamily="2" charset="0"/>
              </a:rPr>
              <a:t>– Aliquota di sostegno </a:t>
            </a:r>
            <a:r>
              <a:rPr lang="it-IT" sz="2400" b="1" dirty="0" smtClean="0">
                <a:latin typeface="Avenir LT 65 Medium" panose="02000603020000020003" pitchFamily="2" charset="0"/>
              </a:rPr>
              <a:t>50% -</a:t>
            </a:r>
            <a:r>
              <a:rPr lang="it-IT" sz="2000" b="1" dirty="0" smtClean="0">
                <a:latin typeface="Avenir LT 65 Medium" panose="02000603020000020003" pitchFamily="2" charset="0"/>
              </a:rPr>
              <a:t>Investimento massimo </a:t>
            </a:r>
            <a:r>
              <a:rPr lang="it-IT" sz="2000" b="1" dirty="0">
                <a:latin typeface="Avenir LT 65 Medium" panose="02000603020000020003" pitchFamily="2" charset="0"/>
              </a:rPr>
              <a:t>ammissibile € 70.000,00 </a:t>
            </a:r>
            <a:r>
              <a:rPr lang="it-IT" sz="2400" b="1" dirty="0" smtClean="0">
                <a:latin typeface="Avenir LT 65 Medium" panose="02000603020000020003" pitchFamily="2" charset="0"/>
              </a:rPr>
              <a:t>contributo a fondo </a:t>
            </a:r>
            <a:r>
              <a:rPr lang="it-IT" sz="2400" b="1" dirty="0">
                <a:latin typeface="Avenir LT 65 Medium" panose="02000603020000020003" pitchFamily="2" charset="0"/>
              </a:rPr>
              <a:t>perduto € 35.000,00</a:t>
            </a:r>
          </a:p>
          <a:p>
            <a:endParaRPr lang="it-IT" sz="2000" b="1" dirty="0" smtClean="0">
              <a:latin typeface="Avenir LT 65 Medium" panose="02000603020000020003" pitchFamily="2" charset="0"/>
            </a:endParaRPr>
          </a:p>
          <a:p>
            <a:r>
              <a:rPr lang="it-IT" sz="2000" b="1" dirty="0" smtClean="0">
                <a:latin typeface="Avenir LT 65 Medium" panose="02000603020000020003" pitchFamily="2" charset="0"/>
              </a:rPr>
              <a:t>Localizzazione</a:t>
            </a:r>
            <a:r>
              <a:rPr lang="it-IT" sz="2000" b="1" dirty="0">
                <a:latin typeface="Avenir LT 65 Medium" panose="02000603020000020003" pitchFamily="2" charset="0"/>
              </a:rPr>
              <a:t>: Comuni area GAL</a:t>
            </a:r>
          </a:p>
          <a:p>
            <a:endParaRPr lang="it-IT" sz="2000" b="1" dirty="0">
              <a:latin typeface="Avenir LT 65 Medium" panose="02000603020000020003" pitchFamily="2" charset="0"/>
            </a:endParaRPr>
          </a:p>
          <a:p>
            <a:r>
              <a:rPr lang="it-IT" sz="2000" b="1" dirty="0">
                <a:latin typeface="Avenir LT 65 Medium" panose="02000603020000020003" pitchFamily="2" charset="0"/>
              </a:rPr>
              <a:t>Beneficiari: Soggetti privati che intendono avviare un’impresa </a:t>
            </a:r>
            <a:r>
              <a:rPr lang="it-IT" sz="2000" b="1" dirty="0" smtClean="0">
                <a:latin typeface="Avenir LT 65 Medium" panose="02000603020000020003" pitchFamily="2" charset="0"/>
              </a:rPr>
              <a:t>extra-agricola, </a:t>
            </a:r>
            <a:r>
              <a:rPr lang="it-IT" sz="2000" b="1" dirty="0">
                <a:latin typeface="Avenir LT 65 Medium" panose="02000603020000020003" pitchFamily="2" charset="0"/>
              </a:rPr>
              <a:t>PMI e imprese non agricole già costituite come società di persone o società di capitali.</a:t>
            </a:r>
          </a:p>
          <a:p>
            <a:endParaRPr lang="it-IT" sz="2000" dirty="0">
              <a:latin typeface="Avenir LT 65 Medium" panose="020006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74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600" y="5123462"/>
            <a:ext cx="2311400" cy="1734538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="" xmlns:a16="http://schemas.microsoft.com/office/drawing/2014/main" id="{F1EF74AB-F33F-4459-B494-A535F8F3B82A}"/>
              </a:ext>
            </a:extLst>
          </p:cNvPr>
          <p:cNvSpPr/>
          <p:nvPr/>
        </p:nvSpPr>
        <p:spPr>
          <a:xfrm>
            <a:off x="0" y="0"/>
            <a:ext cx="9144000" cy="76825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dirty="0"/>
          </a:p>
        </p:txBody>
      </p:sp>
      <p:sp>
        <p:nvSpPr>
          <p:cNvPr id="16" name="CasellaDiTesto 15">
            <a:extLst>
              <a:ext uri="{FF2B5EF4-FFF2-40B4-BE49-F238E27FC236}">
                <a16:creationId xmlns="" xmlns:a16="http://schemas.microsoft.com/office/drawing/2014/main" id="{BC8FB759-A5CE-46DB-AAA0-DB2C57B62DB0}"/>
              </a:ext>
            </a:extLst>
          </p:cNvPr>
          <p:cNvSpPr txBox="1"/>
          <p:nvPr/>
        </p:nvSpPr>
        <p:spPr>
          <a:xfrm>
            <a:off x="0" y="250993"/>
            <a:ext cx="8974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it-IT" sz="2000" b="1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INTERVENTO 1.3</a:t>
            </a:r>
            <a:r>
              <a:rPr lang="it-IT" sz="1600" b="1" dirty="0">
                <a:solidFill>
                  <a:schemeClr val="bg1"/>
                </a:solidFill>
                <a:latin typeface="MuseoSlabW01-900" panose="02000000000000000000" pitchFamily="2" charset="0"/>
              </a:rPr>
              <a:t> </a:t>
            </a:r>
            <a:r>
              <a:rPr lang="it-IT" sz="1600" b="1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– AZIONI </a:t>
            </a:r>
            <a:endParaRPr lang="it-IT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="" xmlns:a16="http://schemas.microsoft.com/office/drawing/2014/main" id="{40FA2A03-FBFC-4A44-97C4-5120E4590D77}"/>
              </a:ext>
            </a:extLst>
          </p:cNvPr>
          <p:cNvSpPr/>
          <p:nvPr/>
        </p:nvSpPr>
        <p:spPr>
          <a:xfrm>
            <a:off x="85151" y="901987"/>
            <a:ext cx="9058849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2000" dirty="0">
              <a:latin typeface="Avenir LT 65 Medium" panose="02000603020000020003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2000" b="1" dirty="0">
                <a:latin typeface="Avenir LT 65 Medium" panose="02000603020000020003" pitchFamily="2" charset="0"/>
              </a:rPr>
              <a:t>Aiuti all’avviamento di imprese extra-agricole che utilizzano sottoprodotti di produzione o materiale riciclabile in una o più fasi di produzione</a:t>
            </a:r>
            <a:r>
              <a:rPr lang="it-IT" sz="2000" b="1" dirty="0" smtClean="0">
                <a:latin typeface="Avenir LT 65 Medium" panose="02000603020000020003" pitchFamily="2" charset="0"/>
              </a:rPr>
              <a:t>;</a:t>
            </a:r>
          </a:p>
          <a:p>
            <a:pPr>
              <a:defRPr/>
            </a:pPr>
            <a:endParaRPr lang="it-IT" sz="2000" b="1" dirty="0"/>
          </a:p>
          <a:p>
            <a:pPr algn="just">
              <a:defRPr/>
            </a:pPr>
            <a:r>
              <a:rPr lang="it-IT" sz="1400" b="1" u="sng" dirty="0"/>
              <a:t>sottoprodotto"</a:t>
            </a:r>
            <a:r>
              <a:rPr lang="it-IT" sz="1400" dirty="0"/>
              <a:t>: </a:t>
            </a:r>
            <a:r>
              <a:rPr lang="it-IT" sz="1400" i="1" dirty="0"/>
              <a:t>qualsiasi sostanza od oggetto che soddisfa le condizioni di cui all’articolo 184-bis, comma 1, o che rispetta i criteri stabiliti in base all’articolo 184-bis, comma 2</a:t>
            </a:r>
            <a:r>
              <a:rPr lang="it-IT" sz="1400" dirty="0"/>
              <a:t> del D. </a:t>
            </a:r>
            <a:r>
              <a:rPr lang="it-IT" sz="1400" dirty="0" err="1"/>
              <a:t>Lgs</a:t>
            </a:r>
            <a:r>
              <a:rPr lang="it-IT" sz="1400" dirty="0"/>
              <a:t> 205/2010 </a:t>
            </a:r>
            <a:r>
              <a:rPr lang="it-IT" sz="1400" i="1" dirty="0"/>
              <a:t> </a:t>
            </a:r>
          </a:p>
          <a:p>
            <a:endParaRPr lang="it-IT" sz="2000" dirty="0" smtClean="0">
              <a:latin typeface="Avenir LT 65 Medium" panose="02000603020000020003" pitchFamily="2" charset="0"/>
            </a:endParaRPr>
          </a:p>
          <a:p>
            <a:endParaRPr lang="it-IT" sz="2000" dirty="0">
              <a:latin typeface="Avenir LT 65 Medium" panose="02000603020000020003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2000" b="1" dirty="0">
                <a:latin typeface="Avenir LT 65 Medium" panose="02000603020000020003" pitchFamily="2" charset="0"/>
              </a:rPr>
              <a:t>Sostegno per le imprese che intendono introdurre azioni volte al miglioramento dell’efficienza energetica</a:t>
            </a:r>
            <a:r>
              <a:rPr lang="it-IT" sz="2000" b="1" dirty="0" smtClean="0">
                <a:latin typeface="Avenir LT 65 Medium" panose="02000603020000020003" pitchFamily="2" charset="0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it-IT" sz="2000" b="1" dirty="0" smtClean="0">
              <a:latin typeface="Avenir LT 65 Medium" panose="02000603020000020003" pitchFamily="2" charset="0"/>
            </a:endParaRPr>
          </a:p>
          <a:p>
            <a:endParaRPr lang="it-IT" sz="2000" dirty="0">
              <a:latin typeface="Avenir LT 65 Medium" panose="02000603020000020003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2000" b="1" dirty="0">
                <a:latin typeface="Avenir LT 65 Medium" panose="02000603020000020003" pitchFamily="2" charset="0"/>
              </a:rPr>
              <a:t>Sostegno alla realizzazione di piani aziendali volti a ridurre il 30% degli scarti aziendali</a:t>
            </a:r>
            <a:r>
              <a:rPr lang="it-IT" sz="2000" b="1" dirty="0" smtClean="0">
                <a:latin typeface="Avenir LT 65 Medium" panose="02000603020000020003" pitchFamily="2" charset="0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it-IT" sz="2000" dirty="0">
              <a:latin typeface="Avenir LT 65 Medium" panose="02000603020000020003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it-IT" sz="2000" dirty="0">
              <a:latin typeface="Avenir LT 65 Medium" panose="020006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8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="" xmlns:a16="http://schemas.microsoft.com/office/drawing/2014/main" id="{F1EF74AB-F33F-4459-B494-A535F8F3B82A}"/>
              </a:ext>
            </a:extLst>
          </p:cNvPr>
          <p:cNvSpPr/>
          <p:nvPr/>
        </p:nvSpPr>
        <p:spPr>
          <a:xfrm>
            <a:off x="-1" y="-12209"/>
            <a:ext cx="9144000" cy="76825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dirty="0"/>
          </a:p>
        </p:txBody>
      </p:sp>
      <p:sp>
        <p:nvSpPr>
          <p:cNvPr id="16" name="CasellaDiTesto 15">
            <a:extLst>
              <a:ext uri="{FF2B5EF4-FFF2-40B4-BE49-F238E27FC236}">
                <a16:creationId xmlns="" xmlns:a16="http://schemas.microsoft.com/office/drawing/2014/main" id="{BC8FB759-A5CE-46DB-AAA0-DB2C57B62DB0}"/>
              </a:ext>
            </a:extLst>
          </p:cNvPr>
          <p:cNvSpPr txBox="1"/>
          <p:nvPr/>
        </p:nvSpPr>
        <p:spPr>
          <a:xfrm>
            <a:off x="0" y="250993"/>
            <a:ext cx="8974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it-IT" sz="2000" b="1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INTERVENTO 1.3</a:t>
            </a:r>
            <a:r>
              <a:rPr lang="it-IT" sz="1600" b="1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: AZIONI </a:t>
            </a:r>
            <a:endParaRPr lang="it-IT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="" xmlns:a16="http://schemas.microsoft.com/office/drawing/2014/main" id="{40FA2A03-FBFC-4A44-97C4-5120E4590D77}"/>
              </a:ext>
            </a:extLst>
          </p:cNvPr>
          <p:cNvSpPr/>
          <p:nvPr/>
        </p:nvSpPr>
        <p:spPr>
          <a:xfrm>
            <a:off x="85150" y="953315"/>
            <a:ext cx="905884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2000" dirty="0" smtClean="0">
              <a:latin typeface="Avenir LT 65 Medium" panose="02000603020000020003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2000" b="1" dirty="0" smtClean="0">
                <a:latin typeface="Avenir LT 65 Medium" panose="02000603020000020003" pitchFamily="2" charset="0"/>
              </a:rPr>
              <a:t>Sostegno alle imprese che intendono attivare sistemi di controllo per il monitoraggio dell’impatto ambientale attraverso il Life </a:t>
            </a:r>
            <a:r>
              <a:rPr lang="it-IT" sz="2000" b="1" dirty="0" err="1" smtClean="0">
                <a:latin typeface="Avenir LT 65 Medium" panose="02000603020000020003" pitchFamily="2" charset="0"/>
              </a:rPr>
              <a:t>Cycle</a:t>
            </a:r>
            <a:r>
              <a:rPr lang="it-IT" sz="2000" b="1" dirty="0" smtClean="0">
                <a:latin typeface="Avenir LT 65 Medium" panose="02000603020000020003" pitchFamily="2" charset="0"/>
              </a:rPr>
              <a:t> </a:t>
            </a:r>
            <a:r>
              <a:rPr lang="it-IT" sz="2000" b="1" dirty="0" err="1" smtClean="0">
                <a:latin typeface="Avenir LT 65 Medium" panose="02000603020000020003" pitchFamily="2" charset="0"/>
              </a:rPr>
              <a:t>Assessment</a:t>
            </a:r>
            <a:r>
              <a:rPr lang="it-IT" sz="2000" b="1" dirty="0" smtClean="0">
                <a:latin typeface="Avenir LT 65 Medium" panose="02000603020000020003" pitchFamily="2" charset="0"/>
              </a:rPr>
              <a:t> (LCA) e Carbon </a:t>
            </a:r>
            <a:r>
              <a:rPr lang="it-IT" sz="2000" b="1" dirty="0" err="1" smtClean="0">
                <a:latin typeface="Avenir LT 65 Medium" panose="02000603020000020003" pitchFamily="2" charset="0"/>
              </a:rPr>
              <a:t>Footprint</a:t>
            </a:r>
            <a:r>
              <a:rPr lang="it-IT" sz="2000" b="1" dirty="0" smtClean="0">
                <a:latin typeface="Avenir LT 65 Medium" panose="02000603020000020003" pitchFamily="2" charset="0"/>
              </a:rPr>
              <a:t>, impegnandosi a ridurre l’impatto della propria attività del 20% in cinque anni;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it-IT" sz="2000" b="1" dirty="0" smtClean="0">
              <a:latin typeface="Avenir LT 65 Medium" panose="02000603020000020003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2000" b="1" dirty="0" smtClean="0">
                <a:latin typeface="Avenir LT 65 Medium" panose="02000603020000020003" pitchFamily="2" charset="0"/>
              </a:rPr>
              <a:t>Sostegno alle imprese di agro-artigianato che utilizzano sottoprodotti dell’agricoltura per produrre beni e servizi diversi da quelli agricoli</a:t>
            </a:r>
            <a:r>
              <a:rPr lang="it-IT" sz="2000" dirty="0" smtClean="0">
                <a:latin typeface="Avenir LT 65 Medium" panose="02000603020000020003" pitchFamily="2" charset="0"/>
              </a:rPr>
              <a:t>.</a:t>
            </a:r>
          </a:p>
          <a:p>
            <a:endParaRPr lang="it-IT" sz="2000" dirty="0">
              <a:latin typeface="Avenir LT 65 Medium" panose="02000603020000020003" pitchFamily="2" charset="0"/>
            </a:endParaRPr>
          </a:p>
          <a:p>
            <a:endParaRPr lang="it-IT" sz="2000" dirty="0">
              <a:latin typeface="Avenir LT 65 Medium" panose="02000603020000020003" pitchFamily="2" charset="0"/>
            </a:endParaRPr>
          </a:p>
        </p:txBody>
      </p:sp>
      <p:pic>
        <p:nvPicPr>
          <p:cNvPr id="6" name="Segnaposto contenuto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25" y="4086204"/>
            <a:ext cx="1828800" cy="2744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893" y="4662901"/>
            <a:ext cx="2596269" cy="147295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634" y="4615856"/>
            <a:ext cx="2268650" cy="151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66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="" xmlns:a16="http://schemas.microsoft.com/office/drawing/2014/main" id="{F1EF74AB-F33F-4459-B494-A535F8F3B82A}"/>
              </a:ext>
            </a:extLst>
          </p:cNvPr>
          <p:cNvSpPr/>
          <p:nvPr/>
        </p:nvSpPr>
        <p:spPr>
          <a:xfrm>
            <a:off x="0" y="0"/>
            <a:ext cx="9144000" cy="76825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dirty="0"/>
          </a:p>
        </p:txBody>
      </p:sp>
      <p:sp>
        <p:nvSpPr>
          <p:cNvPr id="16" name="CasellaDiTesto 15">
            <a:extLst>
              <a:ext uri="{FF2B5EF4-FFF2-40B4-BE49-F238E27FC236}">
                <a16:creationId xmlns="" xmlns:a16="http://schemas.microsoft.com/office/drawing/2014/main" id="{BC8FB759-A5CE-46DB-AAA0-DB2C57B62DB0}"/>
              </a:ext>
            </a:extLst>
          </p:cNvPr>
          <p:cNvSpPr txBox="1"/>
          <p:nvPr/>
        </p:nvSpPr>
        <p:spPr>
          <a:xfrm>
            <a:off x="0" y="250993"/>
            <a:ext cx="8974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it-IT" sz="2000" b="1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INTERVENTO 1.3</a:t>
            </a:r>
            <a:r>
              <a:rPr lang="it-IT" sz="1600" b="1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: </a:t>
            </a:r>
            <a:r>
              <a:rPr lang="it-IT" sz="2000" b="1" dirty="0">
                <a:solidFill>
                  <a:schemeClr val="bg1"/>
                </a:solidFill>
                <a:latin typeface="MuseoSlabW01-900" panose="02000000000000000000" pitchFamily="2" charset="0"/>
              </a:rPr>
              <a:t>C</a:t>
            </a:r>
            <a:r>
              <a:rPr lang="it-IT" sz="2000" b="1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osti ammissibili </a:t>
            </a:r>
            <a:endParaRPr lang="it-IT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97275" y="1019244"/>
            <a:ext cx="8349448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>
                <a:latin typeface="Avenir LT 65 Medium" panose="02000603020000020003" pitchFamily="2" charset="0"/>
              </a:rPr>
              <a:t>Investimenti per adeguamento, </a:t>
            </a:r>
            <a:r>
              <a:rPr lang="it-IT" sz="2000" b="1" dirty="0" err="1">
                <a:latin typeface="Avenir LT 65 Medium" panose="02000603020000020003" pitchFamily="2" charset="0"/>
              </a:rPr>
              <a:t>rifunzionalizzazione</a:t>
            </a:r>
            <a:r>
              <a:rPr lang="it-IT" sz="2000" b="1" dirty="0">
                <a:latin typeface="Avenir LT 65 Medium" panose="02000603020000020003" pitchFamily="2" charset="0"/>
              </a:rPr>
              <a:t> e/o miglioramento di beni immobili </a:t>
            </a:r>
            <a:r>
              <a:rPr lang="it-IT" sz="2000" dirty="0">
                <a:latin typeface="Avenir LT 65 Medium" panose="02000603020000020003" pitchFamily="2" charset="0"/>
              </a:rPr>
              <a:t>(</a:t>
            </a:r>
            <a:r>
              <a:rPr lang="it-IT" sz="2000" dirty="0"/>
              <a:t>opere edili quali ammodernamento ed adeguamento funzionale di immobili preesistenti destinati allo svolgimento delle attività, ivi compresi modesti ampliamenti limitati a vani tecnici e servizi nel rispetto degli strumenti urbanistici vigenti)</a:t>
            </a:r>
            <a:endParaRPr lang="it-IT" sz="2000" dirty="0">
              <a:latin typeface="Avenir LT 65 Medium" panose="02000603020000020003" pitchFamily="2" charset="0"/>
            </a:endParaRPr>
          </a:p>
          <a:p>
            <a:endParaRPr lang="it-IT" sz="2000" b="1" dirty="0" smtClean="0">
              <a:latin typeface="Avenir LT 65 Medium" panose="02000603020000020003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 smtClean="0">
                <a:latin typeface="Avenir LT 65 Medium" panose="02000603020000020003" pitchFamily="2" charset="0"/>
              </a:rPr>
              <a:t>Acquisto </a:t>
            </a:r>
            <a:r>
              <a:rPr lang="it-IT" sz="2000" b="1" dirty="0">
                <a:latin typeface="Avenir LT 65 Medium" panose="02000603020000020003" pitchFamily="2" charset="0"/>
              </a:rPr>
              <a:t>di nuovi macchinari e attrezzature;</a:t>
            </a:r>
          </a:p>
          <a:p>
            <a:r>
              <a:rPr lang="it-IT" sz="2000" b="1" dirty="0">
                <a:latin typeface="Avenir LT 65 Medium" panose="02000603020000020003" pitchFamily="2" charset="0"/>
              </a:rPr>
              <a:t> </a:t>
            </a:r>
          </a:p>
          <a:p>
            <a:endParaRPr lang="it-IT" sz="2000" b="1" dirty="0" smtClean="0">
              <a:latin typeface="Avenir LT 65 Medium" panose="02000603020000020003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 smtClean="0">
                <a:latin typeface="Avenir LT 65 Medium" panose="02000603020000020003" pitchFamily="2" charset="0"/>
              </a:rPr>
              <a:t>Acquisto </a:t>
            </a:r>
            <a:r>
              <a:rPr lang="it-IT" sz="2000" b="1" dirty="0">
                <a:latin typeface="Avenir LT 65 Medium" panose="02000603020000020003" pitchFamily="2" charset="0"/>
              </a:rPr>
              <a:t>supporti informatici;</a:t>
            </a:r>
          </a:p>
          <a:p>
            <a:endParaRPr lang="it-IT" sz="2000" b="1" dirty="0">
              <a:latin typeface="Avenir LT 65 Medium" panose="02000603020000020003" pitchFamily="2" charset="0"/>
            </a:endParaRPr>
          </a:p>
          <a:p>
            <a:endParaRPr lang="it-IT" sz="2000" b="1" dirty="0" smtClean="0">
              <a:latin typeface="Avenir LT 65 Medium" panose="02000603020000020003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 smtClean="0">
                <a:latin typeface="Avenir LT 65 Medium" panose="02000603020000020003" pitchFamily="2" charset="0"/>
              </a:rPr>
              <a:t>Spese </a:t>
            </a:r>
            <a:r>
              <a:rPr lang="it-IT" sz="2000" b="1" dirty="0">
                <a:latin typeface="Avenir LT 65 Medium" panose="02000603020000020003" pitchFamily="2" charset="0"/>
              </a:rPr>
              <a:t>generali nei limiti del 10%.</a:t>
            </a:r>
          </a:p>
          <a:p>
            <a:endParaRPr lang="it-IT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465" y="4834466"/>
            <a:ext cx="2023534" cy="20235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747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="" xmlns:a16="http://schemas.microsoft.com/office/drawing/2014/main" id="{F1EF74AB-F33F-4459-B494-A535F8F3B82A}"/>
              </a:ext>
            </a:extLst>
          </p:cNvPr>
          <p:cNvSpPr/>
          <p:nvPr/>
        </p:nvSpPr>
        <p:spPr>
          <a:xfrm>
            <a:off x="0" y="0"/>
            <a:ext cx="9144000" cy="7851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dirty="0"/>
          </a:p>
        </p:txBody>
      </p:sp>
      <p:sp>
        <p:nvSpPr>
          <p:cNvPr id="16" name="CasellaDiTesto 15">
            <a:extLst>
              <a:ext uri="{FF2B5EF4-FFF2-40B4-BE49-F238E27FC236}">
                <a16:creationId xmlns="" xmlns:a16="http://schemas.microsoft.com/office/drawing/2014/main" id="{BC8FB759-A5CE-46DB-AAA0-DB2C57B62DB0}"/>
              </a:ext>
            </a:extLst>
          </p:cNvPr>
          <p:cNvSpPr txBox="1"/>
          <p:nvPr/>
        </p:nvSpPr>
        <p:spPr>
          <a:xfrm>
            <a:off x="0" y="86915"/>
            <a:ext cx="90000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it-I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SlabW01-900" panose="02000000000000000000" pitchFamily="2" charset="0"/>
              </a:rPr>
              <a:t>INTERVENTO </a:t>
            </a:r>
            <a:r>
              <a:rPr lang="it-I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SlabW01-900" panose="02000000000000000000" pitchFamily="2" charset="0"/>
              </a:rPr>
              <a:t>2.6: </a:t>
            </a:r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SlabW01-900" panose="02000000000000000000" pitchFamily="2" charset="0"/>
              </a:rPr>
              <a:t>Sentieri </a:t>
            </a:r>
            <a:r>
              <a:rPr lang="it-I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SlabW01-900" panose="02000000000000000000" pitchFamily="2" charset="0"/>
              </a:rPr>
              <a:t>di incontro </a:t>
            </a:r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SlabW01-900" panose="02000000000000000000" pitchFamily="2" charset="0"/>
              </a:rPr>
              <a:t>– FEASR</a:t>
            </a:r>
          </a:p>
          <a:p>
            <a:pPr>
              <a:lnSpc>
                <a:spcPct val="70000"/>
              </a:lnSpc>
            </a:pPr>
            <a:endParaRPr lang="it-I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  <a:p>
            <a:pPr>
              <a:lnSpc>
                <a:spcPct val="70000"/>
              </a:lnSpc>
            </a:pPr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SlabW01-900" panose="02000000000000000000" pitchFamily="2" charset="0"/>
              </a:rPr>
              <a:t>Termine per la presentazione delle DDS 12/09/2019</a:t>
            </a:r>
            <a:endParaRPr lang="it-I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="" xmlns:a16="http://schemas.microsoft.com/office/drawing/2014/main" id="{A6432598-04AF-4FE0-BC75-86ABF79B6965}"/>
              </a:ext>
            </a:extLst>
          </p:cNvPr>
          <p:cNvSpPr/>
          <p:nvPr/>
        </p:nvSpPr>
        <p:spPr>
          <a:xfrm>
            <a:off x="84882" y="1105244"/>
            <a:ext cx="9059118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>
                <a:latin typeface="Avenir LT 65 Medium" panose="02000603020000020003" pitchFamily="2" charset="0"/>
              </a:rPr>
              <a:t>L’intervento attraverso il sostegno all’adeguamento e recupero della rete dei sentieri realizzati ed esistenti e la realizzazione di strutture leggere per l’accoglienza e l’informazione, persegue le seguenti finalità</a:t>
            </a:r>
            <a:r>
              <a:rPr lang="it-IT" sz="1600" b="1" dirty="0" smtClean="0">
                <a:latin typeface="Avenir LT 65 Medium" panose="02000603020000020003" pitchFamily="2" charset="0"/>
              </a:rPr>
              <a:t>:</a:t>
            </a:r>
          </a:p>
          <a:p>
            <a:pPr lvl="0"/>
            <a:endParaRPr lang="it-IT" sz="1600" b="1" dirty="0">
              <a:latin typeface="Avenir LT 65 Medium" panose="02000603020000020003" pitchFamily="2" charset="0"/>
            </a:endParaRPr>
          </a:p>
          <a:p>
            <a:pPr lvl="0"/>
            <a:r>
              <a:rPr lang="it-IT" sz="1600" b="1" dirty="0" smtClean="0">
                <a:latin typeface="Avenir LT 65 Medium" panose="02000603020000020003"/>
              </a:rPr>
              <a:t>a) salvaguardare </a:t>
            </a:r>
            <a:r>
              <a:rPr lang="it-IT" sz="1600" b="1" dirty="0">
                <a:latin typeface="Avenir LT 65 Medium" panose="02000603020000020003"/>
              </a:rPr>
              <a:t>e valorizzare la rete antica dei sentieri definita dalle percorrenze storiche, dai percorsi dei pellegrini, dagli scambi commerciali e dalla tradizionale attività agro-pastorale ancora presente;</a:t>
            </a:r>
          </a:p>
          <a:p>
            <a:pPr lvl="0"/>
            <a:r>
              <a:rPr lang="it-IT" sz="1600" b="1" dirty="0" smtClean="0">
                <a:latin typeface="Avenir LT 65 Medium" panose="02000603020000020003"/>
              </a:rPr>
              <a:t>b) far </a:t>
            </a:r>
            <a:r>
              <a:rPr lang="it-IT" sz="1600" b="1" dirty="0">
                <a:latin typeface="Avenir LT 65 Medium" panose="02000603020000020003"/>
              </a:rPr>
              <a:t>conoscere un territorio ricco di beni naturalistici, geologici, culturali, archeologici, </a:t>
            </a:r>
            <a:r>
              <a:rPr lang="it-IT" sz="1600" b="1" dirty="0" smtClean="0">
                <a:latin typeface="Avenir LT 65 Medium" panose="02000603020000020003"/>
              </a:rPr>
              <a:t>antropologici;</a:t>
            </a:r>
          </a:p>
          <a:p>
            <a:pPr lvl="0"/>
            <a:r>
              <a:rPr lang="it-IT" sz="1600" b="1" dirty="0" smtClean="0">
                <a:latin typeface="Avenir LT 65 Medium" panose="02000603020000020003"/>
              </a:rPr>
              <a:t>c) educare </a:t>
            </a:r>
            <a:r>
              <a:rPr lang="it-IT" sz="1600" b="1" dirty="0">
                <a:latin typeface="Avenir LT 65 Medium" panose="02000603020000020003"/>
              </a:rPr>
              <a:t>i giovani ad un rapporto più attivo col territorio anche con l’utilizzazione di specifica cartellonistica finalizzata all’interpretazione del </a:t>
            </a:r>
            <a:r>
              <a:rPr lang="it-IT" sz="1600" b="1" dirty="0" smtClean="0">
                <a:latin typeface="Avenir LT 65 Medium" panose="02000603020000020003"/>
              </a:rPr>
              <a:t>paesaggio;</a:t>
            </a:r>
          </a:p>
          <a:p>
            <a:pPr lvl="0"/>
            <a:r>
              <a:rPr lang="it-IT" sz="1600" b="1" dirty="0" smtClean="0">
                <a:latin typeface="Avenir LT 65 Medium" panose="02000603020000020003"/>
              </a:rPr>
              <a:t>d) realizzare </a:t>
            </a:r>
            <a:r>
              <a:rPr lang="it-IT" sz="1600" b="1" dirty="0">
                <a:latin typeface="Avenir LT 65 Medium" panose="02000603020000020003"/>
              </a:rPr>
              <a:t>un'idonea e funzionale segnaletica finalizzata anche all’interpretazione naturalistica e per la frequentazione in sicurezza delle aree naturali (con riferimento soprattutto all'escursionista occasionale, ai gruppi e a chi non conosce a fondo il territorio).</a:t>
            </a:r>
          </a:p>
          <a:p>
            <a:endParaRPr lang="it-IT" sz="1400" b="1" dirty="0" smtClean="0">
              <a:latin typeface="Avenir LT 65 Medium" panose="02000603020000020003" pitchFamily="2" charset="0"/>
            </a:endParaRPr>
          </a:p>
          <a:p>
            <a:endParaRPr lang="it-IT" sz="1400" dirty="0">
              <a:latin typeface="Avenir LT 65 Medium" panose="02000603020000020003" pitchFamily="2" charset="0"/>
            </a:endParaRPr>
          </a:p>
          <a:p>
            <a:r>
              <a:rPr lang="it-IT" b="1" dirty="0" smtClean="0">
                <a:latin typeface="Avenir LT 65 Medium" panose="02000603020000020003" pitchFamily="2" charset="0"/>
              </a:rPr>
              <a:t>Dotazione Finanziaria</a:t>
            </a:r>
            <a:r>
              <a:rPr lang="it-IT" sz="1400" dirty="0" smtClean="0">
                <a:latin typeface="Avenir LT 65 Medium" panose="02000603020000020003" pitchFamily="2" charset="0"/>
              </a:rPr>
              <a:t>: </a:t>
            </a:r>
            <a:r>
              <a:rPr lang="it-IT" sz="1400" dirty="0">
                <a:latin typeface="Avenir LT 65 Medium" panose="02000603020000020003" pitchFamily="2" charset="0"/>
              </a:rPr>
              <a:t>€ </a:t>
            </a:r>
            <a:r>
              <a:rPr lang="it-IT" sz="1400" dirty="0" smtClean="0">
                <a:latin typeface="Avenir LT 65 Medium" panose="02000603020000020003" pitchFamily="2" charset="0"/>
              </a:rPr>
              <a:t>1.050.000,00 </a:t>
            </a:r>
          </a:p>
          <a:p>
            <a:r>
              <a:rPr lang="it-IT" sz="1600" b="1" dirty="0" smtClean="0">
                <a:latin typeface="Avenir LT 65 Medium" panose="02000603020000020003" pitchFamily="2" charset="0"/>
              </a:rPr>
              <a:t>Aliquota di sostegno 100%  </a:t>
            </a:r>
          </a:p>
          <a:p>
            <a:r>
              <a:rPr lang="it-IT" sz="1600" b="1" dirty="0" smtClean="0">
                <a:latin typeface="Avenir LT 65 Medium" panose="02000603020000020003" pitchFamily="2" charset="0"/>
              </a:rPr>
              <a:t>Investimento massimo ammissibile  200.000,00</a:t>
            </a:r>
            <a:endParaRPr lang="it-IT" sz="1600" b="1" dirty="0">
              <a:latin typeface="Avenir LT 65 Medium" panose="02000603020000020003" pitchFamily="2" charset="0"/>
            </a:endParaRPr>
          </a:p>
          <a:p>
            <a:endParaRPr lang="it-IT" sz="1400" dirty="0">
              <a:latin typeface="Avenir LT 65 Medium" panose="02000603020000020003" pitchFamily="2" charset="0"/>
            </a:endParaRPr>
          </a:p>
          <a:p>
            <a:endParaRPr lang="it-IT" sz="1400" dirty="0">
              <a:latin typeface="Avenir LT 65 Medium" panose="02000603020000020003" pitchFamily="2" charset="0"/>
            </a:endParaRPr>
          </a:p>
          <a:p>
            <a:r>
              <a:rPr lang="it-IT" sz="1600" b="1" dirty="0">
                <a:latin typeface="Avenir LT 65 Medium" panose="02000603020000020003" pitchFamily="2" charset="0"/>
              </a:rPr>
              <a:t>Beneficiari: Partenariati di almeno 2 </a:t>
            </a:r>
            <a:r>
              <a:rPr lang="it-IT" sz="1600" b="1" dirty="0" smtClean="0">
                <a:latin typeface="Avenir LT 65 Medium" panose="02000603020000020003" pitchFamily="2" charset="0"/>
              </a:rPr>
              <a:t>comuni</a:t>
            </a:r>
            <a:endParaRPr lang="it-IT" sz="1600" b="1" dirty="0">
              <a:latin typeface="Avenir LT 65 Medium" panose="02000603020000020003" pitchFamily="2" charset="0"/>
            </a:endParaRPr>
          </a:p>
          <a:p>
            <a:endParaRPr lang="it-IT" sz="1400" dirty="0">
              <a:latin typeface="Avenir LT 65 Medium" panose="02000603020000020003" pitchFamily="2" charset="0"/>
            </a:endParaRPr>
          </a:p>
          <a:p>
            <a:endParaRPr lang="it-IT" sz="1400" dirty="0" smtClean="0">
              <a:latin typeface="Avenir LT 65 Medium" panose="02000603020000020003" pitchFamily="2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810" y="4798540"/>
            <a:ext cx="3089190" cy="20594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081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="" xmlns:a16="http://schemas.microsoft.com/office/drawing/2014/main" id="{F1EF74AB-F33F-4459-B494-A535F8F3B82A}"/>
              </a:ext>
            </a:extLst>
          </p:cNvPr>
          <p:cNvSpPr/>
          <p:nvPr/>
        </p:nvSpPr>
        <p:spPr>
          <a:xfrm>
            <a:off x="0" y="0"/>
            <a:ext cx="9144000" cy="7851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dirty="0"/>
          </a:p>
        </p:txBody>
      </p:sp>
      <p:sp>
        <p:nvSpPr>
          <p:cNvPr id="16" name="CasellaDiTesto 15">
            <a:extLst>
              <a:ext uri="{FF2B5EF4-FFF2-40B4-BE49-F238E27FC236}">
                <a16:creationId xmlns="" xmlns:a16="http://schemas.microsoft.com/office/drawing/2014/main" id="{BC8FB759-A5CE-46DB-AAA0-DB2C57B62DB0}"/>
              </a:ext>
            </a:extLst>
          </p:cNvPr>
          <p:cNvSpPr txBox="1"/>
          <p:nvPr/>
        </p:nvSpPr>
        <p:spPr>
          <a:xfrm>
            <a:off x="0" y="320080"/>
            <a:ext cx="9081856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it-IT" sz="2400" b="1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INTERVENTO 2.6:</a:t>
            </a:r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SlabW01-900" panose="02000000000000000000" pitchFamily="2" charset="0"/>
              </a:rPr>
              <a:t>Sentieri di incontro – COSTI AMMISSIBILI</a:t>
            </a:r>
            <a:endParaRPr lang="it-IT" sz="2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="" xmlns:a16="http://schemas.microsoft.com/office/drawing/2014/main" id="{A6432598-04AF-4FE0-BC75-86ABF79B6965}"/>
              </a:ext>
            </a:extLst>
          </p:cNvPr>
          <p:cNvSpPr/>
          <p:nvPr/>
        </p:nvSpPr>
        <p:spPr>
          <a:xfrm>
            <a:off x="84882" y="1105244"/>
            <a:ext cx="905911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600" dirty="0" smtClean="0">
              <a:latin typeface="Avenir LT 65 Medium" panose="02000603020000020003" pitchFamily="2" charset="0"/>
            </a:endParaRPr>
          </a:p>
          <a:p>
            <a:pPr lvl="0"/>
            <a:r>
              <a:rPr lang="it-IT" sz="2000" b="1" dirty="0" smtClean="0"/>
              <a:t>1) Spese per la ristrutturazione, ammodernamento e ampliamento di elementi di viabilità rurale e dei sentieri; </a:t>
            </a:r>
          </a:p>
          <a:p>
            <a:pPr lvl="0"/>
            <a:r>
              <a:rPr lang="it-IT" sz="2000" b="1" dirty="0" smtClean="0"/>
              <a:t>2) Attrezzature, strumentazioni, arredo strettamente connesse alla realizzazione e implementazione delle strutture di  accoglienza e informazione, quali</a:t>
            </a:r>
            <a:r>
              <a:rPr lang="it-IT" sz="1600" dirty="0" smtClean="0"/>
              <a:t>:</a:t>
            </a:r>
          </a:p>
          <a:p>
            <a:pPr lvl="0"/>
            <a:r>
              <a:rPr lang="it-IT" sz="1600" dirty="0"/>
              <a:t>	</a:t>
            </a:r>
            <a:r>
              <a:rPr lang="it-IT" sz="1600" b="1" dirty="0" smtClean="0"/>
              <a:t>2.1 </a:t>
            </a:r>
            <a:r>
              <a:rPr lang="it-IT" sz="1600" dirty="0" smtClean="0"/>
              <a:t>tabellonistica </a:t>
            </a:r>
            <a:r>
              <a:rPr lang="it-IT" sz="1600" dirty="0"/>
              <a:t>riportante le descrizioni delle principali emergenze naturalistiche, geologiche, </a:t>
            </a:r>
            <a:r>
              <a:rPr lang="it-IT" sz="1600" dirty="0" smtClean="0"/>
              <a:t>	storiche </a:t>
            </a:r>
            <a:r>
              <a:rPr lang="it-IT" sz="1600" dirty="0"/>
              <a:t>e delle </a:t>
            </a:r>
            <a:r>
              <a:rPr lang="it-IT" sz="1600" dirty="0" smtClean="0"/>
              <a:t>realtà </a:t>
            </a:r>
            <a:r>
              <a:rPr lang="it-IT" sz="1600" dirty="0"/>
              <a:t>produttive tradizionali presenti. Spese ammissibili nel limite del 5% </a:t>
            </a:r>
            <a:r>
              <a:rPr lang="it-IT" sz="1600" dirty="0" smtClean="0"/>
              <a:t>	del </a:t>
            </a:r>
            <a:r>
              <a:rPr lang="it-IT" sz="1600" dirty="0"/>
              <a:t>totale </a:t>
            </a:r>
            <a:r>
              <a:rPr lang="it-IT" sz="1600" dirty="0" smtClean="0"/>
              <a:t>investimento;</a:t>
            </a:r>
          </a:p>
          <a:p>
            <a:pPr lvl="0"/>
            <a:r>
              <a:rPr lang="it-IT" sz="1600" dirty="0"/>
              <a:t>	</a:t>
            </a:r>
            <a:r>
              <a:rPr lang="it-IT" sz="1600" b="1" dirty="0" smtClean="0"/>
              <a:t>2.2 </a:t>
            </a:r>
            <a:r>
              <a:rPr lang="it-IT" sz="1600" dirty="0" smtClean="0"/>
              <a:t>piattaforme </a:t>
            </a:r>
            <a:r>
              <a:rPr lang="it-IT" sz="1600" dirty="0"/>
              <a:t>di appoggio; </a:t>
            </a:r>
          </a:p>
          <a:p>
            <a:pPr lvl="0"/>
            <a:r>
              <a:rPr lang="it-IT" sz="1600" dirty="0" smtClean="0"/>
              <a:t>	</a:t>
            </a:r>
            <a:r>
              <a:rPr lang="it-IT" sz="1600" b="1" dirty="0" smtClean="0"/>
              <a:t>2.3</a:t>
            </a:r>
            <a:r>
              <a:rPr lang="it-IT" sz="1600" dirty="0" smtClean="0"/>
              <a:t> aree </a:t>
            </a:r>
            <a:r>
              <a:rPr lang="it-IT" sz="1600" dirty="0"/>
              <a:t>belvedere</a:t>
            </a:r>
            <a:r>
              <a:rPr lang="it-IT" sz="1600" dirty="0" smtClean="0"/>
              <a:t>;</a:t>
            </a:r>
            <a:endParaRPr lang="it-IT" sz="1600" dirty="0"/>
          </a:p>
          <a:p>
            <a:pPr lvl="0"/>
            <a:r>
              <a:rPr lang="it-IT" sz="1600" dirty="0" smtClean="0"/>
              <a:t>  	</a:t>
            </a:r>
            <a:r>
              <a:rPr lang="it-IT" sz="1600" b="1" dirty="0" smtClean="0"/>
              <a:t>2.4</a:t>
            </a:r>
            <a:r>
              <a:rPr lang="it-IT" sz="1600" dirty="0" smtClean="0"/>
              <a:t> aree attrezzate;</a:t>
            </a:r>
          </a:p>
          <a:p>
            <a:pPr lvl="0"/>
            <a:r>
              <a:rPr lang="it-IT" sz="2000" b="1" dirty="0" smtClean="0"/>
              <a:t>3) IVA </a:t>
            </a:r>
            <a:r>
              <a:rPr lang="it-IT" sz="2000" b="1" dirty="0"/>
              <a:t>nel rispetto di quanto disposto dal Reg. (UE) n. 1303/2013 [art. 37 co. 11</a:t>
            </a:r>
            <a:r>
              <a:rPr lang="it-IT" sz="2000" b="1" dirty="0" smtClean="0"/>
              <a:t>];</a:t>
            </a:r>
          </a:p>
          <a:p>
            <a:pPr lvl="0"/>
            <a:r>
              <a:rPr lang="it-IT" sz="2000" b="1" dirty="0" smtClean="0"/>
              <a:t>4) spese </a:t>
            </a:r>
            <a:r>
              <a:rPr lang="it-IT" sz="2000" b="1" dirty="0"/>
              <a:t>generali</a:t>
            </a:r>
            <a:r>
              <a:rPr lang="it-IT" sz="2000" dirty="0"/>
              <a:t> </a:t>
            </a:r>
            <a:r>
              <a:rPr lang="it-IT" sz="1600" dirty="0"/>
              <a:t>se collegate alle voci di spesa suddette, a norma dell’articolo 45 paragrafo 2 lettera c) del Reg. 1305/2013, sono ammissibili </a:t>
            </a:r>
            <a:r>
              <a:rPr lang="it-IT" sz="1600" b="1" dirty="0"/>
              <a:t>nel limite del 10% </a:t>
            </a:r>
            <a:r>
              <a:rPr lang="it-IT" sz="1600" dirty="0"/>
              <a:t>della spesa ammessa a finanziamento, tra </a:t>
            </a:r>
            <a:r>
              <a:rPr lang="it-IT" sz="1600" dirty="0" smtClean="0"/>
              <a:t>cui:</a:t>
            </a:r>
          </a:p>
          <a:p>
            <a:pPr lvl="0"/>
            <a:r>
              <a:rPr lang="it-IT" sz="1600" dirty="0"/>
              <a:t>	</a:t>
            </a:r>
            <a:r>
              <a:rPr lang="it-IT" sz="1600" b="1" dirty="0" smtClean="0"/>
              <a:t>4.1</a:t>
            </a:r>
            <a:r>
              <a:rPr lang="it-IT" sz="1600" dirty="0" smtClean="0"/>
              <a:t> compensi </a:t>
            </a:r>
            <a:r>
              <a:rPr lang="it-IT" sz="1600" dirty="0"/>
              <a:t>per consulenze in materia di sostenibilità ambientale ed economica inclusi gli studi </a:t>
            </a:r>
            <a:r>
              <a:rPr lang="it-IT" sz="1600" dirty="0" smtClean="0"/>
              <a:t>	di fattibilità</a:t>
            </a:r>
            <a:r>
              <a:rPr lang="it-IT" sz="1600" dirty="0"/>
              <a:t>;</a:t>
            </a:r>
          </a:p>
          <a:p>
            <a:pPr lvl="0"/>
            <a:r>
              <a:rPr lang="it-IT" sz="1600" dirty="0" smtClean="0"/>
              <a:t>	</a:t>
            </a:r>
            <a:r>
              <a:rPr lang="it-IT" sz="1600" b="1" dirty="0" smtClean="0"/>
              <a:t>4.2</a:t>
            </a:r>
            <a:r>
              <a:rPr lang="it-IT" sz="1600" dirty="0" smtClean="0"/>
              <a:t> onorari </a:t>
            </a:r>
            <a:r>
              <a:rPr lang="it-IT" sz="1600" dirty="0"/>
              <a:t>di tecnici agricoli, architetti, ingegneri iscritti negli appositi albi professionali e </a:t>
            </a:r>
            <a:r>
              <a:rPr lang="it-IT" sz="1600" dirty="0" smtClean="0"/>
              <a:t>	consulenti</a:t>
            </a:r>
            <a:r>
              <a:rPr lang="it-IT" sz="1600" dirty="0"/>
              <a:t>.</a:t>
            </a:r>
          </a:p>
          <a:p>
            <a:pPr marL="285750" indent="-285750">
              <a:buFontTx/>
              <a:buChar char="-"/>
            </a:pPr>
            <a:endParaRPr lang="it-IT" sz="1600" dirty="0">
              <a:latin typeface="Avenir LT 65 Medium" panose="02000603020000020003" pitchFamily="2" charset="0"/>
            </a:endParaRPr>
          </a:p>
          <a:p>
            <a:endParaRPr lang="it-IT" sz="1400" dirty="0" smtClean="0">
              <a:latin typeface="Avenir LT 65 Medium" panose="020006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17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 hidden="1"/>
          <p:cNvSpPr txBox="1"/>
          <p:nvPr/>
        </p:nvSpPr>
        <p:spPr>
          <a:xfrm rot="20836866">
            <a:off x="-613374" y="-165546"/>
            <a:ext cx="10691117" cy="5816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7199" dirty="0">
                <a:solidFill>
                  <a:schemeClr val="accent6">
                    <a:alpha val="10000"/>
                  </a:schemeClr>
                </a:solidFill>
                <a:latin typeface="Berlin Sans FB" panose="020E0602020502020306" pitchFamily="34" charset="0"/>
              </a:rPr>
              <a:t>&gt;&gt;&gt;&gt;&gt;&gt;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2" y="0"/>
            <a:ext cx="9143999" cy="11766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dirty="0"/>
          </a:p>
        </p:txBody>
      </p:sp>
      <p:sp>
        <p:nvSpPr>
          <p:cNvPr id="10" name="CasellaDiTesto 9">
            <a:extLst>
              <a:ext uri="{FF2B5EF4-FFF2-40B4-BE49-F238E27FC236}">
                <a16:creationId xmlns="" xmlns:a16="http://schemas.microsoft.com/office/drawing/2014/main" id="{9FBFA120-723B-41D7-8CC1-75691D48C29E}"/>
              </a:ext>
            </a:extLst>
          </p:cNvPr>
          <p:cNvSpPr txBox="1"/>
          <p:nvPr/>
        </p:nvSpPr>
        <p:spPr>
          <a:xfrm>
            <a:off x="82609" y="100511"/>
            <a:ext cx="906139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Intervento 2.2 </a:t>
            </a:r>
            <a:r>
              <a:rPr lang="it-IT" sz="1400" b="1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- </a:t>
            </a:r>
            <a:r>
              <a:rPr lang="it-IT" sz="1400" b="1" dirty="0">
                <a:solidFill>
                  <a:schemeClr val="bg1"/>
                </a:solidFill>
                <a:latin typeface="MuseoSlabW01-900" panose="02000000000000000000" pitchFamily="2" charset="0"/>
              </a:rPr>
              <a:t>Promuovere la diversificazione e nuove forme di reddito nel settore della pesca e acquacoltura: Interventi per la vendita, la conservazione e la commercializzazione dei prodotti ittici  –</a:t>
            </a:r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SlabW01-900" panose="02000000000000000000" pitchFamily="2" charset="0"/>
              </a:rPr>
              <a:t> FEAMP - Termine per la presentazione delle DDS 6 agosto 2019 </a:t>
            </a:r>
            <a:endParaRPr lang="it-I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SlabW01-900" panose="02000000000000000000" pitchFamily="2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="" xmlns:a16="http://schemas.microsoft.com/office/drawing/2014/main" id="{29F7ACAC-321D-48F8-BF67-02B2F7DCD0EB}"/>
              </a:ext>
            </a:extLst>
          </p:cNvPr>
          <p:cNvSpPr/>
          <p:nvPr/>
        </p:nvSpPr>
        <p:spPr>
          <a:xfrm>
            <a:off x="82609" y="1176672"/>
            <a:ext cx="9061392" cy="594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270" dirty="0" smtClean="0">
              <a:latin typeface="Avenir LT 65 Medium" panose="02000603020000020003" pitchFamily="2" charset="0"/>
            </a:endParaRPr>
          </a:p>
          <a:p>
            <a:endParaRPr lang="it-IT" sz="1600" b="1" dirty="0" smtClean="0">
              <a:latin typeface="Avenir LT 65 Medium" panose="02000603020000020003" pitchFamily="2" charset="0"/>
            </a:endParaRPr>
          </a:p>
          <a:p>
            <a:r>
              <a:rPr lang="it-IT" sz="1600" b="1" dirty="0" smtClean="0">
                <a:latin typeface="Avenir LT 65 Medium" panose="02000603020000020003" pitchFamily="2" charset="0"/>
              </a:rPr>
              <a:t>Beneficiari</a:t>
            </a:r>
            <a:r>
              <a:rPr lang="it-IT" sz="1600" b="1" dirty="0">
                <a:latin typeface="Avenir LT 65 Medium" panose="02000603020000020003" pitchFamily="2" charset="0"/>
              </a:rPr>
              <a:t>: Imprenditori ittici che praticano l’attività di pesca professionale e che abbiano l’imbarcazione porto base nel territorio FEAMP (tutti esclusi Rignano Garganico, San Giovanni Rotondo, San Marco in Lamis).</a:t>
            </a:r>
            <a:endParaRPr lang="it-IT" sz="1200" dirty="0">
              <a:latin typeface="Avenir LT 65 Medium" panose="02000603020000020003" pitchFamily="2" charset="0"/>
            </a:endParaRPr>
          </a:p>
          <a:p>
            <a:endParaRPr lang="it-IT" sz="1600" b="1" dirty="0">
              <a:latin typeface="Avenir LT 65 Medium" panose="02000603020000020003" pitchFamily="2" charset="0"/>
            </a:endParaRPr>
          </a:p>
          <a:p>
            <a:endParaRPr lang="it-IT" sz="1600" b="1" u="sng" dirty="0" smtClean="0">
              <a:latin typeface="Avenir LT 65 Medium" panose="02000603020000020003" pitchFamily="2" charset="0"/>
            </a:endParaRPr>
          </a:p>
          <a:p>
            <a:r>
              <a:rPr lang="it-IT" b="1" dirty="0" smtClean="0">
                <a:latin typeface="Avenir LT 65 Medium" panose="02000603020000020003" pitchFamily="2" charset="0"/>
              </a:rPr>
              <a:t>Dotazione Finanziaria:  </a:t>
            </a:r>
            <a:r>
              <a:rPr lang="it-IT" b="1" dirty="0">
                <a:latin typeface="Avenir LT 65 Medium" panose="02000603020000020003" pitchFamily="2" charset="0"/>
              </a:rPr>
              <a:t>€ </a:t>
            </a:r>
            <a:r>
              <a:rPr lang="it-IT" b="1" dirty="0" smtClean="0">
                <a:latin typeface="Avenir LT 65 Medium" panose="02000603020000020003" pitchFamily="2" charset="0"/>
              </a:rPr>
              <a:t>450.000 – Intensità dell’aiuto pubblico 50% - 80%</a:t>
            </a:r>
            <a:r>
              <a:rPr lang="it-IT" dirty="0" smtClean="0">
                <a:latin typeface="Avenir LT 65 Medium" panose="02000603020000020003" pitchFamily="2" charset="0"/>
              </a:rPr>
              <a:t> per </a:t>
            </a:r>
            <a:r>
              <a:rPr lang="it-IT" b="1" dirty="0" smtClean="0"/>
              <a:t>Interventi </a:t>
            </a:r>
            <a:r>
              <a:rPr lang="it-IT" b="1" dirty="0"/>
              <a:t>connessi alla pesca costiera </a:t>
            </a:r>
            <a:r>
              <a:rPr lang="it-IT" b="1" dirty="0" smtClean="0"/>
              <a:t>artigianale* </a:t>
            </a:r>
          </a:p>
          <a:p>
            <a:r>
              <a:rPr lang="it-IT" b="1" dirty="0" smtClean="0"/>
              <a:t>(</a:t>
            </a:r>
            <a:r>
              <a:rPr lang="it-IT" dirty="0" smtClean="0">
                <a:latin typeface="Avenir LT 65 Medium" panose="02000603020000020003" pitchFamily="2" charset="0"/>
              </a:rPr>
              <a:t>*</a:t>
            </a:r>
            <a:r>
              <a:rPr lang="it-IT" sz="1400" dirty="0" smtClean="0">
                <a:latin typeface="Avenir LT 65 Medium" panose="02000603020000020003" pitchFamily="2" charset="0"/>
              </a:rPr>
              <a:t>Per pesca costiera artigianale si intende la pesca praticata da pescherecci con </a:t>
            </a:r>
            <a:r>
              <a:rPr lang="it-IT" sz="1400" dirty="0" err="1" smtClean="0">
                <a:latin typeface="Avenir LT 65 Medium" panose="02000603020000020003" pitchFamily="2" charset="0"/>
              </a:rPr>
              <a:t>lft</a:t>
            </a:r>
            <a:r>
              <a:rPr lang="it-IT" sz="1400" dirty="0" smtClean="0">
                <a:latin typeface="Avenir LT 65 Medium" panose="02000603020000020003" pitchFamily="2" charset="0"/>
              </a:rPr>
              <a:t> inferiore a 12 mt. che non utilizzano gli attrezzi da pesca trainati elencati nella </a:t>
            </a:r>
            <a:r>
              <a:rPr lang="it-IT" sz="1400" dirty="0" err="1" smtClean="0">
                <a:latin typeface="Avenir LT 65 Medium" panose="02000603020000020003" pitchFamily="2" charset="0"/>
              </a:rPr>
              <a:t>tab</a:t>
            </a:r>
            <a:r>
              <a:rPr lang="it-IT" sz="1400" dirty="0" smtClean="0">
                <a:latin typeface="Avenir LT 65 Medium" panose="02000603020000020003" pitchFamily="2" charset="0"/>
              </a:rPr>
              <a:t>. 3 dell’allegato 1 del Reg. (CE) n. 26/2004 (cfr. art. 3, par. 2, punto 14 del Reg. UE n. 508/2014</a:t>
            </a:r>
            <a:r>
              <a:rPr lang="it-IT" sz="1400" dirty="0" smtClean="0"/>
              <a:t>)</a:t>
            </a:r>
            <a:r>
              <a:rPr lang="it-IT" dirty="0" smtClean="0"/>
              <a:t>.</a:t>
            </a:r>
          </a:p>
          <a:p>
            <a:endParaRPr lang="it-IT" sz="1270" dirty="0" smtClean="0">
              <a:latin typeface="Avenir LT 65 Medium" panose="02000603020000020003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it-IT" sz="1270" dirty="0">
              <a:latin typeface="Avenir LT 65 Medium" panose="02000603020000020003" pitchFamily="2" charset="0"/>
            </a:endParaRPr>
          </a:p>
          <a:p>
            <a:r>
              <a:rPr lang="it-IT" sz="1600" b="1" i="1" dirty="0" smtClean="0">
                <a:latin typeface="Avenir LT 65 Medium" panose="02000603020000020003" pitchFamily="2" charset="0"/>
              </a:rPr>
              <a:t>PROGETTI: </a:t>
            </a:r>
            <a:r>
              <a:rPr lang="it-IT" sz="1600" b="1" i="1" dirty="0">
                <a:latin typeface="Avenir LT 65 Medium" panose="02000603020000020003" pitchFamily="2" charset="0"/>
              </a:rPr>
              <a:t>tra € </a:t>
            </a:r>
            <a:r>
              <a:rPr lang="it-IT" sz="1600" b="1" i="1" dirty="0" smtClean="0">
                <a:latin typeface="Avenir LT 65 Medium" panose="02000603020000020003" pitchFamily="2" charset="0"/>
              </a:rPr>
              <a:t>10.000 </a:t>
            </a:r>
            <a:r>
              <a:rPr lang="it-IT" sz="1600" b="1" i="1" dirty="0">
                <a:latin typeface="Avenir LT 65 Medium" panose="02000603020000020003" pitchFamily="2" charset="0"/>
              </a:rPr>
              <a:t>e € </a:t>
            </a:r>
            <a:r>
              <a:rPr lang="it-IT" sz="1600" b="1" i="1" dirty="0" smtClean="0">
                <a:latin typeface="Avenir LT 65 Medium" panose="02000603020000020003" pitchFamily="2" charset="0"/>
              </a:rPr>
              <a:t>100.000 </a:t>
            </a:r>
            <a:r>
              <a:rPr lang="it-IT" sz="1600" b="1" i="1" dirty="0">
                <a:latin typeface="Avenir LT 65 Medium" panose="02000603020000020003" pitchFamily="2" charset="0"/>
              </a:rPr>
              <a:t>per un massimo del </a:t>
            </a:r>
            <a:r>
              <a:rPr lang="it-IT" sz="1600" b="1" i="1" dirty="0" smtClean="0">
                <a:latin typeface="Avenir LT 65 Medium" panose="02000603020000020003" pitchFamily="2" charset="0"/>
              </a:rPr>
              <a:t>80</a:t>
            </a:r>
            <a:r>
              <a:rPr lang="it-IT" sz="1600" b="1" i="1" dirty="0">
                <a:latin typeface="Avenir LT 65 Medium" panose="02000603020000020003" pitchFamily="2" charset="0"/>
              </a:rPr>
              <a:t>% di contributo pubblico</a:t>
            </a:r>
            <a:r>
              <a:rPr lang="it-IT" sz="1600" b="1" i="1" dirty="0" smtClean="0">
                <a:latin typeface="Avenir LT 65 Medium" panose="02000603020000020003" pitchFamily="2" charset="0"/>
              </a:rPr>
              <a:t>.</a:t>
            </a:r>
          </a:p>
          <a:p>
            <a:endParaRPr lang="it-IT" sz="1600" b="1" i="1" dirty="0">
              <a:latin typeface="Avenir LT 65 Medium" panose="02000603020000020003" pitchFamily="2" charset="0"/>
            </a:endParaRPr>
          </a:p>
          <a:p>
            <a:r>
              <a:rPr lang="it-IT" sz="1600" b="1" u="sng" dirty="0"/>
              <a:t>Nei 5 anni successivi i </a:t>
            </a:r>
            <a:r>
              <a:rPr lang="it-IT" sz="1600" b="1" u="sng" dirty="0" smtClean="0"/>
              <a:t>beneficiari all’erogazione del saldo  i beneficiari  dovranno</a:t>
            </a:r>
            <a:r>
              <a:rPr lang="it-IT" sz="1600" b="1" u="sng" dirty="0"/>
              <a:t>:</a:t>
            </a:r>
          </a:p>
          <a:p>
            <a:endParaRPr lang="it-IT" sz="1600" b="1" dirty="0"/>
          </a:p>
          <a:p>
            <a:pPr marL="201216">
              <a:tabLst>
                <a:tab pos="201216" algn="l"/>
              </a:tabLst>
            </a:pPr>
            <a:r>
              <a:rPr lang="it-IT" sz="1600" b="1" dirty="0" smtClean="0"/>
              <a:t>1</a:t>
            </a:r>
            <a:r>
              <a:rPr lang="it-IT" sz="1600" b="1" dirty="0"/>
              <a:t>. </a:t>
            </a:r>
            <a:r>
              <a:rPr lang="it-IT" sz="1600" b="1" dirty="0">
                <a:solidFill>
                  <a:schemeClr val="accent2">
                    <a:lumMod val="75000"/>
                  </a:schemeClr>
                </a:solidFill>
              </a:rPr>
              <a:t>svolgere l’attività e mantenere la propria imbarcazione </a:t>
            </a:r>
            <a:r>
              <a:rPr lang="it-IT" sz="1600" b="1" dirty="0"/>
              <a:t>iscritta alle competenti attività marittime dell’area FEAMP del GAL.</a:t>
            </a:r>
          </a:p>
          <a:p>
            <a:pPr marL="201216">
              <a:tabLst>
                <a:tab pos="201216" algn="l"/>
              </a:tabLst>
            </a:pPr>
            <a:r>
              <a:rPr lang="it-IT" sz="1600" b="1" dirty="0"/>
              <a:t>2. In caso di </a:t>
            </a:r>
            <a:r>
              <a:rPr lang="it-IT" sz="1600" b="1" dirty="0">
                <a:solidFill>
                  <a:schemeClr val="accent2">
                    <a:lumMod val="75000"/>
                  </a:schemeClr>
                </a:solidFill>
              </a:rPr>
              <a:t>INTERVENTI INFRASTRUTTURALI</a:t>
            </a:r>
            <a:r>
              <a:rPr lang="it-IT" sz="1600" b="1" dirty="0"/>
              <a:t>, garantire la conduzione dell’attività per almeno 5 anni successivi al termine della programmazione e l’immobile dovrà restare vincolato come da disposizione procedurali dell’ADG, avente per oggetto «periodo di non alienabilità e vincoli di destinazione</a:t>
            </a: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</a:p>
          <a:p>
            <a:endParaRPr lang="it-IT" sz="1600" b="1" i="1" dirty="0">
              <a:latin typeface="Avenir LT 65 Medium" panose="020006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97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00195" y="1058632"/>
            <a:ext cx="7377106" cy="1203097"/>
          </a:xfrm>
        </p:spPr>
        <p:txBody>
          <a:bodyPr>
            <a:noAutofit/>
          </a:bodyPr>
          <a:lstStyle/>
          <a:p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it-IT" sz="1800" b="1" dirty="0"/>
          </a:p>
        </p:txBody>
      </p:sp>
      <p:sp>
        <p:nvSpPr>
          <p:cNvPr id="3" name="Rettangolo 2"/>
          <p:cNvSpPr/>
          <p:nvPr/>
        </p:nvSpPr>
        <p:spPr>
          <a:xfrm>
            <a:off x="159780" y="975924"/>
            <a:ext cx="8370440" cy="3624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35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it-IT" sz="2400" b="1" dirty="0"/>
              <a:t>promuovere la </a:t>
            </a:r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diversificazione e nuove forme di reddito </a:t>
            </a:r>
            <a:r>
              <a:rPr lang="it-IT" sz="2400" b="1" dirty="0"/>
              <a:t>nel settore della pesca e acquacoltura </a:t>
            </a:r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it-IT" sz="2400" b="1" dirty="0"/>
              <a:t>finanziare interventi per la </a:t>
            </a:r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vendita diretta</a:t>
            </a:r>
            <a:r>
              <a:rPr lang="it-IT" sz="2400" b="1" dirty="0"/>
              <a:t> eliminando gli intermediari tra produttore e consumatore, per la </a:t>
            </a:r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trasformazione e piccola ristorazione</a:t>
            </a:r>
            <a:endParaRPr lang="it-IT" sz="2400" b="1" dirty="0"/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it-IT" sz="2400" b="1" dirty="0"/>
              <a:t>finanziare investimenti volti  alla creazione di infrastrutture, strutture e servizi per la </a:t>
            </a:r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tracciabilità dei prodotti ittici</a:t>
            </a:r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it-I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Favorire </a:t>
            </a:r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ricambio generazionale  l’occupazione DEI GIOVANI, soprattutto delle DONNE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520" y="4599993"/>
            <a:ext cx="2394814" cy="22485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CasellaDiTesto 6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Obiettivi </a:t>
            </a:r>
            <a:r>
              <a:rPr lang="it-IT" sz="2400" b="1" dirty="0">
                <a:solidFill>
                  <a:schemeClr val="bg1"/>
                </a:solidFill>
                <a:latin typeface="MuseoSlabW01-900" panose="02000000000000000000" pitchFamily="2" charset="0"/>
              </a:rPr>
              <a:t>intervento 2.2 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5423" y="4597471"/>
            <a:ext cx="3506680" cy="225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9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 hidden="1"/>
          <p:cNvSpPr txBox="1"/>
          <p:nvPr/>
        </p:nvSpPr>
        <p:spPr>
          <a:xfrm rot="20836866">
            <a:off x="-613374" y="-165546"/>
            <a:ext cx="10691117" cy="5816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7199" dirty="0">
                <a:solidFill>
                  <a:schemeClr val="accent6">
                    <a:alpha val="10000"/>
                  </a:schemeClr>
                </a:solidFill>
                <a:latin typeface="Berlin Sans FB" panose="020E0602020502020306" pitchFamily="34" charset="0"/>
              </a:rPr>
              <a:t>&gt;&gt;&gt;&gt;&gt;&gt;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="" xmlns:a16="http://schemas.microsoft.com/office/drawing/2014/main" id="{9FBFA120-723B-41D7-8CC1-75691D48C29E}"/>
              </a:ext>
            </a:extLst>
          </p:cNvPr>
          <p:cNvSpPr txBox="1"/>
          <p:nvPr/>
        </p:nvSpPr>
        <p:spPr>
          <a:xfrm>
            <a:off x="0" y="0"/>
            <a:ext cx="9144000" cy="56630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endParaRPr lang="it-IT" sz="2000" b="1" dirty="0" smtClean="0">
              <a:solidFill>
                <a:schemeClr val="bg1"/>
              </a:solidFill>
              <a:latin typeface="MuseoSlabW01-900" panose="02000000000000000000" pitchFamily="2" charset="0"/>
            </a:endParaRPr>
          </a:p>
          <a:p>
            <a:pPr>
              <a:lnSpc>
                <a:spcPct val="70000"/>
              </a:lnSpc>
            </a:pPr>
            <a:r>
              <a:rPr lang="it-IT" sz="2400" b="1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Intervento 2.2 - </a:t>
            </a:r>
            <a:r>
              <a:rPr lang="it-IT" sz="2000" b="1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SPESE </a:t>
            </a:r>
            <a:r>
              <a:rPr lang="it-IT" sz="2000" b="1" dirty="0">
                <a:solidFill>
                  <a:schemeClr val="bg1"/>
                </a:solidFill>
                <a:latin typeface="MuseoSlabW01-900" panose="02000000000000000000" pitchFamily="2" charset="0"/>
              </a:rPr>
              <a:t>AMMISSIBILI</a:t>
            </a:r>
            <a:r>
              <a:rPr lang="it-IT" dirty="0" smtClean="0">
                <a:solidFill>
                  <a:schemeClr val="bg1"/>
                </a:solidFill>
                <a:latin typeface="MuseoSlabW01-900" panose="02000000000000000000" pitchFamily="2" charset="0"/>
              </a:rPr>
              <a:t>:</a:t>
            </a:r>
            <a:endParaRPr lang="it-IT" dirty="0">
              <a:solidFill>
                <a:schemeClr val="bg1"/>
              </a:solidFill>
              <a:latin typeface="MuseoSlabW01-900" panose="02000000000000000000" pitchFamily="2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="" xmlns:a16="http://schemas.microsoft.com/office/drawing/2014/main" id="{29F7ACAC-321D-48F8-BF67-02B2F7DCD0EB}"/>
              </a:ext>
            </a:extLst>
          </p:cNvPr>
          <p:cNvSpPr/>
          <p:nvPr/>
        </p:nvSpPr>
        <p:spPr>
          <a:xfrm>
            <a:off x="0" y="747369"/>
            <a:ext cx="906139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>
              <a:latin typeface="Avenir LT 65 Medium" panose="02000603020000020003" pitchFamily="2" charset="0"/>
            </a:endParaRPr>
          </a:p>
          <a:p>
            <a:pPr lvl="0" indent="-285750" algn="just">
              <a:buFont typeface="Wingdings" panose="05000000000000000000" pitchFamily="2" charset="2"/>
              <a:buChar char="ü"/>
            </a:pPr>
            <a:r>
              <a:rPr lang="it-IT" b="1" dirty="0">
                <a:latin typeface="Avenir LT 65 Medium" panose="02000603020000020003" pitchFamily="2" charset="0"/>
              </a:rPr>
              <a:t>Ristrutturazione, adeguamento e/o allestimento di immobili destinati alla vendita diretta; </a:t>
            </a:r>
            <a:endParaRPr lang="it-IT" b="1" dirty="0" smtClean="0">
              <a:latin typeface="Avenir LT 65 Medium" panose="02000603020000020003" pitchFamily="2" charset="0"/>
            </a:endParaRPr>
          </a:p>
          <a:p>
            <a:pPr lvl="0" algn="just"/>
            <a:endParaRPr lang="it-IT" b="1" dirty="0">
              <a:latin typeface="Avenir LT 65 Medium" panose="02000603020000020003" pitchFamily="2" charset="0"/>
            </a:endParaRPr>
          </a:p>
          <a:p>
            <a:pPr lvl="0" indent="-285750" algn="just">
              <a:buFont typeface="Wingdings" panose="05000000000000000000" pitchFamily="2" charset="2"/>
              <a:buChar char="ü"/>
            </a:pPr>
            <a:r>
              <a:rPr lang="it-IT" b="1" dirty="0">
                <a:latin typeface="Avenir LT 65 Medium" panose="02000603020000020003" pitchFamily="2" charset="0"/>
              </a:rPr>
              <a:t>Acquisto e/o allestimento di strutture mobili da utilizzare come punti di vendita diretta (es. banchi, chioschi, etc</a:t>
            </a:r>
            <a:r>
              <a:rPr lang="it-IT" b="1" dirty="0" smtClean="0">
                <a:latin typeface="Avenir LT 65 Medium" panose="02000603020000020003" pitchFamily="2" charset="0"/>
              </a:rPr>
              <a:t>.);</a:t>
            </a:r>
          </a:p>
          <a:p>
            <a:pPr lvl="0" algn="just"/>
            <a:endParaRPr lang="it-IT" b="1" dirty="0">
              <a:latin typeface="Avenir LT 65 Medium" panose="02000603020000020003" pitchFamily="2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it-IT" b="1" dirty="0">
                <a:latin typeface="Avenir LT 65 Medium" panose="02000603020000020003" pitchFamily="2" charset="0"/>
              </a:rPr>
              <a:t>Acquisto di macchinari, attrezzature per la lavorazione, la prima trasformazione, conservazione, confezionamento, etichettatura e commercializzazione dei prodotti ittici venduti direttamente, incluse quelle per il trattamento degli scarti</a:t>
            </a:r>
            <a:r>
              <a:rPr lang="it-IT" b="1" dirty="0" smtClean="0">
                <a:latin typeface="Avenir LT 65 Medium" panose="02000603020000020003" pitchFamily="2" charset="0"/>
              </a:rPr>
              <a:t>;</a:t>
            </a:r>
          </a:p>
          <a:p>
            <a:pPr lvl="0" algn="just"/>
            <a:endParaRPr lang="it-IT" b="1" dirty="0">
              <a:latin typeface="Avenir LT 65 Medium" panose="02000603020000020003" pitchFamily="2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b="1" dirty="0">
                <a:latin typeface="Avenir LT 65 Medium" panose="02000603020000020003" pitchFamily="2" charset="0"/>
              </a:rPr>
              <a:t>Spese per il miglioramento delle condizioni di igiene e sanitarie, delle condizioni ambientali, anche attraverso l’adozione di innovazioni tecnologiche</a:t>
            </a:r>
            <a:r>
              <a:rPr lang="it-IT" b="1" dirty="0" smtClean="0">
                <a:latin typeface="Avenir LT 65 Medium" panose="02000603020000020003" pitchFamily="2" charset="0"/>
              </a:rPr>
              <a:t>;</a:t>
            </a:r>
          </a:p>
          <a:p>
            <a:pPr algn="just"/>
            <a:endParaRPr lang="it-IT" b="1" dirty="0">
              <a:latin typeface="Avenir LT 65 Medium" panose="02000603020000020003" pitchFamily="2" charset="0"/>
            </a:endParaRPr>
          </a:p>
          <a:p>
            <a:pPr indent="-285750" algn="just">
              <a:buFont typeface="Wingdings" panose="05000000000000000000" pitchFamily="2" charset="2"/>
              <a:buChar char="ü"/>
            </a:pPr>
            <a:r>
              <a:rPr lang="it-IT" b="1" dirty="0" smtClean="0">
                <a:latin typeface="Avenir LT 65 Medium" panose="02000603020000020003" pitchFamily="2" charset="0"/>
              </a:rPr>
              <a:t>Spese </a:t>
            </a:r>
            <a:r>
              <a:rPr lang="it-IT" b="1" dirty="0">
                <a:latin typeface="Avenir LT 65 Medium" panose="02000603020000020003" pitchFamily="2" charset="0"/>
              </a:rPr>
              <a:t>per l</a:t>
            </a:r>
            <a:r>
              <a:rPr lang="it-IT" b="1" dirty="0" smtClean="0">
                <a:latin typeface="Avenir LT 65 Medium" panose="02000603020000020003" pitchFamily="2" charset="0"/>
              </a:rPr>
              <a:t>’adeguamento </a:t>
            </a:r>
            <a:r>
              <a:rPr lang="it-IT" b="1" dirty="0">
                <a:latin typeface="Avenir LT 65 Medium" panose="02000603020000020003" pitchFamily="2" charset="0"/>
              </a:rPr>
              <a:t>di automezzi specializzati per le consegne a domicilio dei prodotti ittici, fornitura e posa in opera di cassoni coibentati e spese strettamente inerenti l’acquisto dei sistemi di refrigeramento delle celle frigorifere per i prodotti ittici - per i quali non si può interrompere la catena del freddo - esclusa la motrice (autoveicolo e </a:t>
            </a:r>
            <a:r>
              <a:rPr lang="it-IT" b="1" dirty="0" smtClean="0">
                <a:latin typeface="Avenir LT 65 Medium" panose="02000603020000020003" pitchFamily="2" charset="0"/>
              </a:rPr>
              <a:t>autocarro)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it-IT" sz="1400" dirty="0">
              <a:latin typeface="Avenir LT 65 Medium" panose="020006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 hidden="1"/>
          <p:cNvSpPr txBox="1"/>
          <p:nvPr/>
        </p:nvSpPr>
        <p:spPr>
          <a:xfrm rot="20836866">
            <a:off x="-613374" y="-165546"/>
            <a:ext cx="10691117" cy="5816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7199" dirty="0">
                <a:solidFill>
                  <a:schemeClr val="accent6">
                    <a:alpha val="10000"/>
                  </a:schemeClr>
                </a:solidFill>
                <a:latin typeface="Berlin Sans FB" panose="020E0602020502020306" pitchFamily="34" charset="0"/>
              </a:rPr>
              <a:t>&gt;&gt;&gt;&gt;&gt;&gt;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="" xmlns:a16="http://schemas.microsoft.com/office/drawing/2014/main" id="{9FBFA120-723B-41D7-8CC1-75691D48C29E}"/>
              </a:ext>
            </a:extLst>
          </p:cNvPr>
          <p:cNvSpPr txBox="1"/>
          <p:nvPr/>
        </p:nvSpPr>
        <p:spPr>
          <a:xfrm>
            <a:off x="-1" y="2537"/>
            <a:ext cx="9144000" cy="56630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endParaRPr lang="it-IT" sz="2000" b="1" dirty="0">
              <a:solidFill>
                <a:schemeClr val="bg1"/>
              </a:solidFill>
              <a:latin typeface="MuseoSlabW01-900" panose="02000000000000000000" pitchFamily="2" charset="0"/>
            </a:endParaRPr>
          </a:p>
          <a:p>
            <a:pPr>
              <a:lnSpc>
                <a:spcPct val="70000"/>
              </a:lnSpc>
            </a:pPr>
            <a:r>
              <a:rPr lang="it-IT" sz="2400" b="1" dirty="0">
                <a:solidFill>
                  <a:schemeClr val="bg1"/>
                </a:solidFill>
                <a:latin typeface="MuseoSlabW01-900" panose="02000000000000000000" pitchFamily="2" charset="0"/>
              </a:rPr>
              <a:t>Intervento 2.2 - </a:t>
            </a:r>
            <a:r>
              <a:rPr lang="it-IT" sz="2000" b="1" dirty="0">
                <a:solidFill>
                  <a:schemeClr val="bg1"/>
                </a:solidFill>
                <a:latin typeface="MuseoSlabW01-900" panose="02000000000000000000" pitchFamily="2" charset="0"/>
              </a:rPr>
              <a:t>SPESE AMMISSIBILI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="" xmlns:a16="http://schemas.microsoft.com/office/drawing/2014/main" id="{29F7ACAC-321D-48F8-BF67-02B2F7DCD0EB}"/>
              </a:ext>
            </a:extLst>
          </p:cNvPr>
          <p:cNvSpPr/>
          <p:nvPr/>
        </p:nvSpPr>
        <p:spPr>
          <a:xfrm>
            <a:off x="41303" y="623411"/>
            <a:ext cx="9061392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b="1" dirty="0" smtClean="0">
              <a:latin typeface="Avenir LT 65 Medium" panose="02000603020000020003" pitchFamily="2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b="1" dirty="0" smtClean="0">
                <a:latin typeface="Avenir LT 65 Medium" panose="02000603020000020003" pitchFamily="2" charset="0"/>
              </a:rPr>
              <a:t>Acquisto </a:t>
            </a:r>
            <a:r>
              <a:rPr lang="it-IT" b="1" dirty="0">
                <a:latin typeface="Avenir LT 65 Medium" panose="02000603020000020003" pitchFamily="2" charset="0"/>
              </a:rPr>
              <a:t>di un automezzo dotato di coibentazione e gruppo frigorifero, non amovibili dalla motrice; </a:t>
            </a:r>
            <a:endParaRPr lang="it-IT" b="1" dirty="0" smtClean="0">
              <a:latin typeface="Avenir LT 65 Medium" panose="02000603020000020003" pitchFamily="2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b="1" dirty="0" smtClean="0">
              <a:latin typeface="Avenir LT 65 Medium" panose="02000603020000020003" pitchFamily="2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b="1" dirty="0" smtClean="0">
                <a:latin typeface="Avenir LT 65 Medium" panose="02000603020000020003" pitchFamily="2" charset="0"/>
              </a:rPr>
              <a:t>Spese </a:t>
            </a:r>
            <a:r>
              <a:rPr lang="it-IT" b="1" dirty="0">
                <a:latin typeface="Avenir LT 65 Medium" panose="02000603020000020003" pitchFamily="2" charset="0"/>
              </a:rPr>
              <a:t>per l’acquisto di arredi ed attrezzature, per lo svolgimento di attività di piccola ristorazione, degustazione e somministrazione di prodotti ittici</a:t>
            </a:r>
            <a:r>
              <a:rPr lang="it-IT" b="1" dirty="0" smtClean="0">
                <a:latin typeface="Avenir LT 65 Medium" panose="02000603020000020003" pitchFamily="2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b="1" dirty="0">
              <a:latin typeface="Avenir LT 65 Medium" panose="02000603020000020003" pitchFamily="2" charset="0"/>
            </a:endParaRPr>
          </a:p>
          <a:p>
            <a:pPr indent="-285750" algn="just">
              <a:buFont typeface="Wingdings" panose="05000000000000000000" pitchFamily="2" charset="2"/>
              <a:buChar char="ü"/>
            </a:pPr>
            <a:r>
              <a:rPr lang="it-IT" b="1" dirty="0">
                <a:latin typeface="Avenir LT 65 Medium" panose="02000603020000020003" pitchFamily="2" charset="0"/>
              </a:rPr>
              <a:t>Acquisto di hardware e software finalizzati all’adozione di tecnologie di informazione e comunicazione (TIC) collegate al commercio elettronico dei prodotti ittici (vendita on line</a:t>
            </a:r>
            <a:r>
              <a:rPr lang="it-IT" b="1" dirty="0" smtClean="0">
                <a:latin typeface="Avenir LT 65 Medium" panose="02000603020000020003" pitchFamily="2" charset="0"/>
              </a:rPr>
              <a:t>);</a:t>
            </a:r>
          </a:p>
          <a:p>
            <a:pPr indent="-285750" algn="just">
              <a:buFont typeface="Wingdings" panose="05000000000000000000" pitchFamily="2" charset="2"/>
              <a:buChar char="ü"/>
            </a:pPr>
            <a:endParaRPr lang="it-IT" b="1" dirty="0">
              <a:latin typeface="Avenir LT 65 Medium" panose="02000603020000020003" pitchFamily="2" charset="0"/>
            </a:endParaRPr>
          </a:p>
          <a:p>
            <a:pPr indent="-285750" algn="just">
              <a:buFont typeface="Wingdings" panose="05000000000000000000" pitchFamily="2" charset="2"/>
              <a:buChar char="ü"/>
            </a:pPr>
            <a:r>
              <a:rPr lang="it-IT" b="1" dirty="0">
                <a:latin typeface="Avenir LT 65 Medium" panose="02000603020000020003" pitchFamily="2" charset="0"/>
              </a:rPr>
              <a:t>Creazione e/o implementazione di siti internet dedicati al commercio elettronico (vendita on line) dei prodotti ittici</a:t>
            </a:r>
            <a:r>
              <a:rPr lang="it-IT" b="1" dirty="0" smtClean="0">
                <a:latin typeface="Avenir LT 65 Medium" panose="02000603020000020003" pitchFamily="2" charset="0"/>
              </a:rPr>
              <a:t>;</a:t>
            </a:r>
          </a:p>
          <a:p>
            <a:pPr indent="-285750" algn="just">
              <a:buFont typeface="Wingdings" panose="05000000000000000000" pitchFamily="2" charset="2"/>
              <a:buChar char="ü"/>
            </a:pPr>
            <a:endParaRPr lang="it-IT" b="1" dirty="0">
              <a:latin typeface="Avenir LT 65 Medium" panose="02000603020000020003" pitchFamily="2" charset="0"/>
            </a:endParaRPr>
          </a:p>
          <a:p>
            <a:pPr indent="-285750" algn="just">
              <a:buFont typeface="Wingdings" panose="05000000000000000000" pitchFamily="2" charset="2"/>
              <a:buChar char="ü"/>
            </a:pPr>
            <a:r>
              <a:rPr lang="it-IT" b="1" dirty="0">
                <a:latin typeface="Avenir LT 65 Medium" panose="02000603020000020003" pitchFamily="2" charset="0"/>
              </a:rPr>
              <a:t>Attività di marketing e/o materiale pubblicitario (es. brochure, flyer, biglietti da visita, </a:t>
            </a:r>
            <a:r>
              <a:rPr lang="it-IT" b="1" dirty="0" err="1">
                <a:latin typeface="Avenir LT 65 Medium" panose="02000603020000020003" pitchFamily="2" charset="0"/>
              </a:rPr>
              <a:t>roll</a:t>
            </a:r>
            <a:r>
              <a:rPr lang="it-IT" b="1" dirty="0">
                <a:latin typeface="Avenir LT 65 Medium" panose="02000603020000020003" pitchFamily="2" charset="0"/>
              </a:rPr>
              <a:t>-up, banner e gadget vari, strettamente inerenti la promozione e comunicazione dell’attività di vendita), nel limite massimo del 30% dell’importo totale del Progetto</a:t>
            </a:r>
            <a:r>
              <a:rPr lang="it-IT" b="1" dirty="0" smtClean="0">
                <a:latin typeface="Avenir LT 65 Medium" panose="02000603020000020003" pitchFamily="2" charset="0"/>
              </a:rPr>
              <a:t>;</a:t>
            </a:r>
          </a:p>
          <a:p>
            <a:pPr indent="-285750" algn="just">
              <a:buFont typeface="Wingdings" panose="05000000000000000000" pitchFamily="2" charset="2"/>
              <a:buChar char="ü"/>
            </a:pPr>
            <a:endParaRPr lang="it-IT" b="1" dirty="0">
              <a:latin typeface="Avenir LT 65 Medium" panose="02000603020000020003" pitchFamily="2" charset="0"/>
            </a:endParaRPr>
          </a:p>
          <a:p>
            <a:pPr indent="-285750" algn="just">
              <a:buFont typeface="Wingdings" panose="05000000000000000000" pitchFamily="2" charset="2"/>
              <a:buChar char="ü"/>
            </a:pPr>
            <a:r>
              <a:rPr lang="it-IT" b="1" dirty="0">
                <a:latin typeface="Avenir LT 65 Medium" panose="02000603020000020003" pitchFamily="2" charset="0"/>
              </a:rPr>
              <a:t>Consulenze di tipo specifico e/o </a:t>
            </a:r>
            <a:r>
              <a:rPr lang="it-IT" b="1" dirty="0" smtClean="0">
                <a:latin typeface="Avenir LT 65 Medium" panose="02000603020000020003" pitchFamily="2" charset="0"/>
              </a:rPr>
              <a:t>specialistico;</a:t>
            </a:r>
          </a:p>
          <a:p>
            <a:pPr algn="just"/>
            <a:endParaRPr lang="it-IT" dirty="0" smtClean="0">
              <a:latin typeface="Avenir LT 65 Medium" panose="02000603020000020003" pitchFamily="2" charset="0"/>
            </a:endParaRPr>
          </a:p>
          <a:p>
            <a:pPr indent="-285750" algn="just">
              <a:buFont typeface="Wingdings" panose="05000000000000000000" pitchFamily="2" charset="2"/>
              <a:buChar char="ü"/>
            </a:pPr>
            <a:r>
              <a:rPr lang="it-IT" dirty="0" smtClean="0">
                <a:latin typeface="Avenir LT 65 Medium" panose="02000603020000020003" pitchFamily="2" charset="0"/>
              </a:rPr>
              <a:t>Spese generai nel limite del 12% del costo totale del progetto </a:t>
            </a:r>
            <a:endParaRPr lang="it-IT" dirty="0">
              <a:latin typeface="Avenir LT 65 Medium" panose="02000603020000020003" pitchFamily="2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it-IT" sz="1400" dirty="0">
              <a:latin typeface="Avenir LT 65 Medium" panose="020006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93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3280"/>
            <a:ext cx="9144000" cy="3474720"/>
          </a:xfrm>
        </p:spPr>
      </p:pic>
      <p:sp>
        <p:nvSpPr>
          <p:cNvPr id="12" name="Rettangolo 11">
            <a:extLst>
              <a:ext uri="{FF2B5EF4-FFF2-40B4-BE49-F238E27FC236}">
                <a16:creationId xmlns="" xmlns:a16="http://schemas.microsoft.com/office/drawing/2014/main" id="{F1EF74AB-F33F-4459-B494-A535F8F3B82A}"/>
              </a:ext>
            </a:extLst>
          </p:cNvPr>
          <p:cNvSpPr/>
          <p:nvPr/>
        </p:nvSpPr>
        <p:spPr>
          <a:xfrm>
            <a:off x="0" y="127648"/>
            <a:ext cx="9144000" cy="7851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INTERVENTI PER UNA COMMERCIALIZZAZIONE 2.0</a:t>
            </a:r>
            <a:endParaRPr lang="it-IT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35466" y="1294881"/>
            <a:ext cx="900853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Gargano mari e monti: </a:t>
            </a:r>
            <a:br>
              <a:rPr 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contesti sociali e ambientali per lo sviluppo e la commercializzazione dei prodotti dell’acquacoltura e della piccola pesca artigianale e lagunare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08292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7" y="3396287"/>
            <a:ext cx="4126748" cy="2751165"/>
          </a:xfrm>
          <a:prstGeom prst="rect">
            <a:avLst/>
          </a:prstGeom>
        </p:spPr>
      </p:pic>
      <p:sp>
        <p:nvSpPr>
          <p:cNvPr id="5" name="CasellaDiTesto 4" hidden="1"/>
          <p:cNvSpPr txBox="1"/>
          <p:nvPr/>
        </p:nvSpPr>
        <p:spPr>
          <a:xfrm rot="20836866">
            <a:off x="-613374" y="-165546"/>
            <a:ext cx="10691117" cy="5816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7199" dirty="0">
                <a:solidFill>
                  <a:schemeClr val="accent6">
                    <a:alpha val="10000"/>
                  </a:schemeClr>
                </a:solidFill>
                <a:latin typeface="Berlin Sans FB" panose="020E0602020502020306" pitchFamily="34" charset="0"/>
              </a:rPr>
              <a:t>&gt;&gt;&gt;&gt;&gt;&gt;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957721" y="1397776"/>
            <a:ext cx="8625612" cy="516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it-IT" sz="2400" b="1" dirty="0" smtClean="0"/>
              <a:t>Grazie per l’attenzione </a:t>
            </a:r>
          </a:p>
          <a:p>
            <a:pPr algn="ctr">
              <a:lnSpc>
                <a:spcPct val="80000"/>
              </a:lnSpc>
            </a:pPr>
            <a:endParaRPr lang="it-IT" sz="2400" b="1" dirty="0" smtClean="0">
              <a:latin typeface="Museo 700" panose="02000000000000000000" pitchFamily="50" charset="0"/>
            </a:endParaRPr>
          </a:p>
          <a:p>
            <a:pPr algn="ctr">
              <a:lnSpc>
                <a:spcPct val="80000"/>
              </a:lnSpc>
            </a:pPr>
            <a:r>
              <a:rPr lang="it-IT" sz="2400" b="1" dirty="0" smtClean="0"/>
              <a:t>Segui </a:t>
            </a:r>
            <a:r>
              <a:rPr lang="it-IT" sz="2400" b="1" dirty="0"/>
              <a:t>il GAL Gargano Agenzia di Sviluppo </a:t>
            </a:r>
            <a:r>
              <a:rPr lang="it-IT" sz="2400" b="1" dirty="0" smtClean="0"/>
              <a:t>su</a:t>
            </a:r>
            <a:endParaRPr lang="it-IT" sz="2400" b="1" dirty="0"/>
          </a:p>
          <a:p>
            <a:pPr algn="ctr">
              <a:lnSpc>
                <a:spcPct val="80000"/>
              </a:lnSpc>
            </a:pPr>
            <a:endParaRPr lang="it-IT" sz="2400" b="1" dirty="0"/>
          </a:p>
          <a:p>
            <a:pPr algn="ctr">
              <a:lnSpc>
                <a:spcPct val="80000"/>
              </a:lnSpc>
            </a:pPr>
            <a:r>
              <a:rPr lang="it-IT" sz="2400" dirty="0">
                <a:hlinkClick r:id="rId3"/>
              </a:rPr>
              <a:t>Facebook</a:t>
            </a:r>
            <a:r>
              <a:rPr lang="it-IT" sz="2400" dirty="0"/>
              <a:t> / </a:t>
            </a:r>
            <a:r>
              <a:rPr lang="it-IT" sz="2400" dirty="0">
                <a:hlinkClick r:id="rId4"/>
              </a:rPr>
              <a:t>Twitter</a:t>
            </a:r>
            <a:r>
              <a:rPr lang="it-IT" sz="2400" dirty="0"/>
              <a:t> / </a:t>
            </a:r>
            <a:r>
              <a:rPr lang="it-IT" sz="2400" dirty="0" smtClean="0">
                <a:hlinkClick r:id="rId5"/>
              </a:rPr>
              <a:t>Instagram</a:t>
            </a:r>
            <a:endParaRPr lang="it-IT" sz="2400" dirty="0" smtClean="0"/>
          </a:p>
          <a:p>
            <a:pPr>
              <a:lnSpc>
                <a:spcPct val="80000"/>
              </a:lnSpc>
            </a:pPr>
            <a:endParaRPr lang="it-IT" sz="2400" b="1" dirty="0" smtClean="0"/>
          </a:p>
          <a:p>
            <a:pPr algn="ctr">
              <a:lnSpc>
                <a:spcPct val="80000"/>
              </a:lnSpc>
            </a:pPr>
            <a:r>
              <a:rPr lang="it-IT" sz="2400" b="1" dirty="0"/>
              <a:t>Sito </a:t>
            </a:r>
            <a:r>
              <a:rPr lang="it-IT" sz="2400" b="1" dirty="0" smtClean="0"/>
              <a:t>ufficiale</a:t>
            </a:r>
          </a:p>
          <a:p>
            <a:pPr algn="ctr">
              <a:lnSpc>
                <a:spcPct val="80000"/>
              </a:lnSpc>
            </a:pPr>
            <a:r>
              <a:rPr lang="it-IT" sz="2400" dirty="0">
                <a:hlinkClick r:id="rId6"/>
              </a:rPr>
              <a:t>www.galgargano.com</a:t>
            </a:r>
          </a:p>
          <a:p>
            <a:pPr algn="ctr">
              <a:lnSpc>
                <a:spcPct val="80000"/>
              </a:lnSpc>
            </a:pPr>
            <a:endParaRPr lang="it-IT" dirty="0" smtClean="0">
              <a:latin typeface="Museo 700" panose="02000000000000000000" pitchFamily="50" charset="0"/>
            </a:endParaRPr>
          </a:p>
          <a:p>
            <a:pPr algn="ctr">
              <a:lnSpc>
                <a:spcPct val="80000"/>
              </a:lnSpc>
            </a:pPr>
            <a:endParaRPr lang="it-IT" dirty="0">
              <a:latin typeface="Museo 700" panose="02000000000000000000" pitchFamily="50" charset="0"/>
            </a:endParaRPr>
          </a:p>
          <a:p>
            <a:pPr algn="ctr"/>
            <a:r>
              <a:rPr lang="it-IT" sz="2000" b="1" dirty="0" smtClean="0"/>
              <a:t>Telefono</a:t>
            </a:r>
            <a:endParaRPr lang="it-IT" sz="2000" b="1" dirty="0"/>
          </a:p>
          <a:p>
            <a:pPr algn="ctr"/>
            <a:r>
              <a:rPr lang="it-IT" sz="2000" b="1" u="sng" dirty="0"/>
              <a:t>0884 564164 / 0884 </a:t>
            </a:r>
            <a:r>
              <a:rPr lang="it-IT" sz="2000" b="1" u="sng" dirty="0" smtClean="0"/>
              <a:t>568245</a:t>
            </a:r>
            <a:endParaRPr lang="it-IT" sz="2000" b="1" u="sng" dirty="0"/>
          </a:p>
          <a:p>
            <a:pPr algn="ctr"/>
            <a:r>
              <a:rPr lang="it-IT" sz="2000" b="1" dirty="0"/>
              <a:t>E-mail</a:t>
            </a:r>
          </a:p>
          <a:p>
            <a:pPr algn="ctr"/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b="1" u="sng" dirty="0"/>
              <a:t>agenziadisviluppo@galgargano.com</a:t>
            </a:r>
          </a:p>
          <a:p>
            <a:pPr algn="ctr">
              <a:lnSpc>
                <a:spcPct val="80000"/>
              </a:lnSpc>
            </a:pPr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useo 700" panose="02000000000000000000" pitchFamily="50" charset="0"/>
                <a:hlinkClick r:id="rId6"/>
              </a:rPr>
              <a:t/>
            </a:r>
            <a:b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useo 700" panose="02000000000000000000" pitchFamily="50" charset="0"/>
                <a:hlinkClick r:id="rId6"/>
              </a:rPr>
            </a:br>
            <a:endParaRPr lang="it-IT" sz="2800" dirty="0">
              <a:solidFill>
                <a:schemeClr val="tx1">
                  <a:lumMod val="65000"/>
                  <a:lumOff val="35000"/>
                </a:schemeClr>
              </a:solidFill>
              <a:latin typeface="Museo 700" panose="02000000000000000000" pitchFamily="50" charset="0"/>
            </a:endParaRPr>
          </a:p>
          <a:p>
            <a:pPr algn="ctr">
              <a:lnSpc>
                <a:spcPct val="80000"/>
              </a:lnSpc>
            </a:pPr>
            <a:endParaRPr lang="it-IT" sz="2800" dirty="0">
              <a:solidFill>
                <a:schemeClr val="tx1">
                  <a:lumMod val="65000"/>
                  <a:lumOff val="35000"/>
                </a:schemeClr>
              </a:solidFill>
              <a:latin typeface="Museo 700" panose="02000000000000000000" pitchFamily="50" charset="0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="" xmlns:a16="http://schemas.microsoft.com/office/drawing/2014/main" id="{969A2B5C-CE03-4D8A-BDA8-8FBBFAB9EC77}"/>
              </a:ext>
            </a:extLst>
          </p:cNvPr>
          <p:cNvSpPr txBox="1"/>
          <p:nvPr/>
        </p:nvSpPr>
        <p:spPr>
          <a:xfrm>
            <a:off x="-120317" y="6335879"/>
            <a:ext cx="3457074" cy="487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MuseoSlabW01-900" panose="02000000000000000000" pitchFamily="2" charset="0"/>
              </a:rPr>
              <a:t>#FACCIAMOFUTURO</a:t>
            </a:r>
            <a:endParaRPr lang="it-IT" dirty="0">
              <a:solidFill>
                <a:schemeClr val="accent1">
                  <a:lumMod val="50000"/>
                </a:schemeClr>
              </a:solidFill>
              <a:latin typeface="MuseoSlabW01-900" panose="02000000000000000000" pitchFamily="2" charset="0"/>
            </a:endParaRPr>
          </a:p>
          <a:p>
            <a:pPr algn="ctr">
              <a:lnSpc>
                <a:spcPct val="70000"/>
              </a:lnSpc>
            </a:pPr>
            <a:r>
              <a:rPr lang="it-IT" dirty="0">
                <a:solidFill>
                  <a:schemeClr val="accent1">
                    <a:lumMod val="50000"/>
                  </a:schemeClr>
                </a:solidFill>
                <a:latin typeface="MuseoSlabW01-900" panose="02000000000000000000" pitchFamily="2" charset="0"/>
              </a:rPr>
              <a:t>#INSIEMEALTERRITORIO</a:t>
            </a:r>
          </a:p>
        </p:txBody>
      </p:sp>
      <p:pic>
        <p:nvPicPr>
          <p:cNvPr id="31" name="Immagine 30">
            <a:extLst>
              <a:ext uri="{FF2B5EF4-FFF2-40B4-BE49-F238E27FC236}">
                <a16:creationId xmlns="" xmlns:a16="http://schemas.microsoft.com/office/drawing/2014/main" id="{2B9E7AFC-D0E1-4BA4-8C63-0905E770C7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8544"/>
            <a:ext cx="9144001" cy="1294675"/>
          </a:xfrm>
          <a:prstGeom prst="rect">
            <a:avLst/>
          </a:prstGeom>
        </p:spPr>
      </p:pic>
      <p:pic>
        <p:nvPicPr>
          <p:cNvPr id="15" name="Immagine 14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423" y="6001241"/>
            <a:ext cx="2076910" cy="8218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126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4849</TotalTime>
  <Words>1804</Words>
  <Application>Microsoft Office PowerPoint</Application>
  <PresentationFormat>Presentazione su schermo (4:3)</PresentationFormat>
  <Paragraphs>285</Paragraphs>
  <Slides>18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9" baseType="lpstr">
      <vt:lpstr>Arial</vt:lpstr>
      <vt:lpstr>Avenir LT 65 Medium</vt:lpstr>
      <vt:lpstr>Berlin Sans FB</vt:lpstr>
      <vt:lpstr>Calibri</vt:lpstr>
      <vt:lpstr>Calibri Light</vt:lpstr>
      <vt:lpstr>Constantia</vt:lpstr>
      <vt:lpstr>Museo 700</vt:lpstr>
      <vt:lpstr>MuseoSlabW01-900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Domenico S. Antonacci</dc:creator>
  <cp:lastModifiedBy>RAF</cp:lastModifiedBy>
  <cp:revision>681</cp:revision>
  <cp:lastPrinted>2019-07-09T09:13:19Z</cp:lastPrinted>
  <dcterms:created xsi:type="dcterms:W3CDTF">2016-05-11T08:26:32Z</dcterms:created>
  <dcterms:modified xsi:type="dcterms:W3CDTF">2019-07-11T15:27:34Z</dcterms:modified>
</cp:coreProperties>
</file>