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85" r:id="rId3"/>
    <p:sldId id="282" r:id="rId4"/>
    <p:sldId id="281" r:id="rId5"/>
    <p:sldId id="280" r:id="rId6"/>
    <p:sldId id="268" r:id="rId7"/>
    <p:sldId id="284" r:id="rId8"/>
    <p:sldId id="275" r:id="rId9"/>
  </p:sldIdLst>
  <p:sldSz cx="9144000" cy="6858000" type="screen4x3"/>
  <p:notesSz cx="6794500" cy="9931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B9767-0D34-466B-8A46-E7C09ABC406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34C32-B4B3-4225-AE1E-06466240E1B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95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34C32-B4B3-4225-AE1E-06466240E1BD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6232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34C32-B4B3-4225-AE1E-06466240E1BD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460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34C32-B4B3-4225-AE1E-06466240E1BD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08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34C32-B4B3-4225-AE1E-06466240E1BD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02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A3763-D718-46AD-9098-3186D4569F49}" type="datetimeFigureOut">
              <a:rPr lang="it-IT" smtClean="0"/>
              <a:pPr/>
              <a:t>30/09/2019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8E606-591E-465B-868E-3D14C5FFB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esponsabilefeamp@galgargan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responsabilefeamp@galgargano.com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image" Target="../media/image10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1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323528" y="6309320"/>
            <a:ext cx="8568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</a:rPr>
              <a:t>Gianfranco Pazienza – Responsabile Misura FEAMP – GAL  Gargano  - </a:t>
            </a: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responsabilefeamp@galgargano.com</a:t>
            </a: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</a:rPr>
              <a:t> info@galgargano.com</a:t>
            </a:r>
            <a:endParaRPr lang="it-IT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Immagine 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683" y="180985"/>
            <a:ext cx="2498797" cy="890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1920" y="117442"/>
            <a:ext cx="2304256" cy="953953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0"/>
            <a:ext cx="2485470" cy="6191878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738122" y="1217705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LITTER: NUOVE TECNOLOGIE E BUONE PRATICHE PER RIDURRE LA PRODUZIONE DI RIFIUTI MARINI DERIVANTI DALLE ATTIVITA’ DI PESCA E ACQUACOLTURA</a:t>
            </a:r>
          </a:p>
        </p:txBody>
      </p:sp>
      <p:sp>
        <p:nvSpPr>
          <p:cNvPr id="4" name="Rettangolo 3"/>
          <p:cNvSpPr/>
          <p:nvPr/>
        </p:nvSpPr>
        <p:spPr>
          <a:xfrm>
            <a:off x="2485470" y="3973021"/>
            <a:ext cx="66585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Cagnano Varano - Museo del territorio e delle tradizioni lagunari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Località Bagno di Varano</a:t>
            </a: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settembre 2019 ore 16.30 - </a:t>
            </a:r>
          </a:p>
        </p:txBody>
      </p:sp>
      <p:sp>
        <p:nvSpPr>
          <p:cNvPr id="8" name="Rettangolo 7"/>
          <p:cNvSpPr/>
          <p:nvPr/>
        </p:nvSpPr>
        <p:spPr>
          <a:xfrm>
            <a:off x="2987824" y="2350810"/>
            <a:ext cx="53285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BUONE PRATICHE E GESTIONE IN AREA FLAG: LA PIANIFICAZIONE E L’ECONOMIA CIRCOLARE UNA OPPORTUNITÀ PER LO SVILUPPO DELLE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ATTIVITÀ DI PESCA E MARICOLTURA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PARCO NAZIONALE DEL GARGANO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webgate.ec.europa.eu/fpfis/cms/farnet2/sites/farnet/files/farnet_circular-economy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57216"/>
            <a:ext cx="2016224" cy="212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161510" y="1258989"/>
            <a:ext cx="8892988" cy="252028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Closing the Loop: circular economy in fishing and aquaculture areas</a:t>
            </a:r>
          </a:p>
          <a:p>
            <a:r>
              <a:rPr lang="it-IT" sz="2000" dirty="0"/>
              <a:t>FARNET TRANSNATIONAL SEMINAR FOR FLAGS Saint-Jean-de-</a:t>
            </a:r>
            <a:r>
              <a:rPr lang="it-IT" sz="2000" dirty="0" err="1"/>
              <a:t>Luz</a:t>
            </a:r>
            <a:r>
              <a:rPr lang="it-IT" sz="2000" dirty="0"/>
              <a:t> (France), 20-22 </a:t>
            </a:r>
            <a:r>
              <a:rPr lang="it-IT" sz="2000" dirty="0" err="1"/>
              <a:t>November</a:t>
            </a:r>
            <a:r>
              <a:rPr lang="it-IT" sz="2000" dirty="0"/>
              <a:t> </a:t>
            </a:r>
            <a:r>
              <a:rPr lang="it-IT" sz="2000" dirty="0" smtClean="0"/>
              <a:t>2018</a:t>
            </a:r>
          </a:p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Marine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litter -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itoral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Costal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Zone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Managment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FLAG OPPORTUNITY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MARICOLTURE AND ACQUACULTURE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DEVELOPMENT,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GARGANO NATIONAL PARK - TREMITI AMP </a:t>
            </a:r>
            <a:endParaRPr lang="it-IT" sz="24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67022"/>
          <a:stretch/>
        </p:blipFill>
        <p:spPr bwMode="auto">
          <a:xfrm>
            <a:off x="5663964" y="312284"/>
            <a:ext cx="1617455" cy="70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sellaDiTesto 11"/>
          <p:cNvSpPr txBox="1"/>
          <p:nvPr/>
        </p:nvSpPr>
        <p:spPr>
          <a:xfrm>
            <a:off x="323528" y="6309320"/>
            <a:ext cx="8568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</a:rPr>
              <a:t>Gianfranco Pazienza – Responsabile Misura FEAMP – GAL  Gargano  - </a:t>
            </a: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responsabilefeamp@galgargano.com</a:t>
            </a: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</a:rPr>
              <a:t> info@galgargano.com</a:t>
            </a:r>
            <a:endParaRPr lang="it-IT" sz="1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Immagine 17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1686"/>
            <a:ext cx="1512168" cy="53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0352" y="141436"/>
            <a:ext cx="829089" cy="82908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8"/>
          <a:srcRect l="20863"/>
          <a:stretch/>
        </p:blipFill>
        <p:spPr>
          <a:xfrm>
            <a:off x="5641861" y="3861047"/>
            <a:ext cx="2337112" cy="21197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544" y="129131"/>
            <a:ext cx="2304256" cy="95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3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74" y="-17015"/>
            <a:ext cx="5141666" cy="6875015"/>
          </a:xfrm>
          <a:prstGeom prst="rect">
            <a:avLst/>
          </a:prstGeom>
        </p:spPr>
      </p:pic>
      <p:pic>
        <p:nvPicPr>
          <p:cNvPr id="1029" name="Picture 5" descr="https://webgate.ec.europa.eu/fpfis/cms/farnet2/sites/farnet/files/farnet_circular-economy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39" y="52875"/>
            <a:ext cx="648072" cy="66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67022"/>
          <a:stretch/>
        </p:blipFill>
        <p:spPr bwMode="auto">
          <a:xfrm>
            <a:off x="4139952" y="44623"/>
            <a:ext cx="1617455" cy="70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035" y="126401"/>
            <a:ext cx="1512168" cy="53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212" y="-18723"/>
            <a:ext cx="829089" cy="82908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5479" y="836725"/>
            <a:ext cx="3960440" cy="44700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sellaDiTesto 11"/>
          <p:cNvSpPr txBox="1"/>
          <p:nvPr/>
        </p:nvSpPr>
        <p:spPr>
          <a:xfrm>
            <a:off x="5292080" y="5398072"/>
            <a:ext cx="3667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Report 2018 for MATTM </a:t>
            </a:r>
            <a:r>
              <a:rPr lang="it-IT" dirty="0" smtClean="0"/>
              <a:t>- ENVIROMENTAL  AND SEA PROTECTION, ITALIAN MINISTRY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401934" y="1988840"/>
            <a:ext cx="48901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Putting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plastics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</a:t>
            </a:r>
            <a:endParaRPr lang="it-IT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547664" y="5371888"/>
            <a:ext cx="41044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 and </a:t>
            </a:r>
            <a:r>
              <a:rPr lang="it-I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seafood</a:t>
            </a:r>
            <a:r>
              <a:rPr lang="it-I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#</a:t>
            </a:r>
            <a:r>
              <a:rPr lang="it-IT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plasticfree</a:t>
            </a:r>
            <a:endParaRPr lang="it-IT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04" y="78883"/>
            <a:ext cx="1723154" cy="8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4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webgate.ec.europa.eu/fpfis/cms/farnet2/sites/farnet/files/farnet_circular-economy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421" y="89920"/>
            <a:ext cx="648072" cy="66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 descr="logo-galgargan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00" y="126403"/>
            <a:ext cx="2232248" cy="57614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67022"/>
          <a:stretch/>
        </p:blipFill>
        <p:spPr bwMode="auto">
          <a:xfrm>
            <a:off x="4139952" y="44623"/>
            <a:ext cx="1617455" cy="70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6403"/>
            <a:ext cx="1512168" cy="53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1328" y="8453"/>
            <a:ext cx="829089" cy="82908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7542"/>
            <a:ext cx="9144000" cy="6118113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291289" y="1006375"/>
            <a:ext cx="8924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Waste on the Dune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Lesina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(barrier), 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Adriatic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it-I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dumpsite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9678" y="2691076"/>
            <a:ext cx="1097928" cy="70866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18" name="Ovale 17"/>
          <p:cNvSpPr/>
          <p:nvPr/>
        </p:nvSpPr>
        <p:spPr>
          <a:xfrm>
            <a:off x="3563887" y="2203620"/>
            <a:ext cx="2976157" cy="2953571"/>
          </a:xfrm>
          <a:prstGeom prst="ellipse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Connettore 4 21"/>
          <p:cNvCxnSpPr/>
          <p:nvPr/>
        </p:nvCxnSpPr>
        <p:spPr>
          <a:xfrm>
            <a:off x="2695867" y="2459270"/>
            <a:ext cx="1548172" cy="1156035"/>
          </a:xfrm>
          <a:prstGeom prst="bentConnector3">
            <a:avLst>
              <a:gd name="adj1" fmla="val 51147"/>
            </a:avLst>
          </a:prstGeom>
          <a:ln w="38100">
            <a:solidFill>
              <a:srgbClr val="FF0000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4 27"/>
          <p:cNvCxnSpPr/>
          <p:nvPr/>
        </p:nvCxnSpPr>
        <p:spPr>
          <a:xfrm>
            <a:off x="5618107" y="4664317"/>
            <a:ext cx="1351497" cy="914400"/>
          </a:xfrm>
          <a:prstGeom prst="bentConnector3">
            <a:avLst/>
          </a:prstGeom>
          <a:ln w="38100">
            <a:solidFill>
              <a:srgbClr val="FF0000"/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258928" y="2052419"/>
            <a:ext cx="3519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</a:t>
            </a:r>
            <a:r>
              <a:rPr lang="it-IT" dirty="0" smtClean="0">
                <a:solidFill>
                  <a:schemeClr val="bg1"/>
                </a:solidFill>
              </a:rPr>
              <a:t> - OWEST ADRIATIC CURRENT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2155454" y="3130751"/>
            <a:ext cx="222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marin-litter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Ovale 30"/>
          <p:cNvSpPr/>
          <p:nvPr/>
        </p:nvSpPr>
        <p:spPr>
          <a:xfrm>
            <a:off x="3995936" y="2636912"/>
            <a:ext cx="538023" cy="511266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5352" y="3759070"/>
            <a:ext cx="2177128" cy="188642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203848" y="32129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947899" y="3713286"/>
            <a:ext cx="180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Subsea</a:t>
            </a:r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dumpsite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076491" y="5586693"/>
            <a:ext cx="1661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Fishing for </a:t>
            </a:r>
            <a:r>
              <a:rPr lang="it-IT" dirty="0" err="1" smtClean="0">
                <a:solidFill>
                  <a:schemeClr val="bg1"/>
                </a:solidFill>
              </a:rPr>
              <a:t>litter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8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95" y="3211323"/>
            <a:ext cx="4854605" cy="364002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5801815" cy="348437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0"/>
          <a:stretch/>
        </p:blipFill>
        <p:spPr>
          <a:xfrm>
            <a:off x="35496" y="3889039"/>
            <a:ext cx="3354650" cy="296230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" t="18835" r="7568" b="8650"/>
          <a:stretch/>
        </p:blipFill>
        <p:spPr>
          <a:xfrm>
            <a:off x="5762172" y="404664"/>
            <a:ext cx="3421472" cy="348437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494593" y="4213791"/>
            <a:ext cx="5760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  <a:p>
            <a:pPr algn="ctr"/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it-IT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  <a:p>
            <a:pPr algn="ctr"/>
            <a:r>
              <a:rPr lang="it-IT" sz="24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19081" y="2934932"/>
            <a:ext cx="8924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Dune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lagoons of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Lesina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north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coast </a:t>
            </a:r>
            <a:r>
              <a:rPr lang="it-I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Gargano National Park</a:t>
            </a:r>
            <a:endParaRPr lang="it-IT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87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8" y="3368769"/>
            <a:ext cx="5427228" cy="3508198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13424" b="26912"/>
          <a:stretch/>
        </p:blipFill>
        <p:spPr>
          <a:xfrm>
            <a:off x="-19319" y="260648"/>
            <a:ext cx="5427228" cy="3024336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8501" r="16926" b="16401"/>
          <a:stretch/>
        </p:blipFill>
        <p:spPr>
          <a:xfrm>
            <a:off x="4659757" y="3368769"/>
            <a:ext cx="4494693" cy="349860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810" y="260648"/>
            <a:ext cx="3725640" cy="3033934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888422" y="699646"/>
            <a:ext cx="4718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Mussel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socks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extimate</a:t>
            </a:r>
            <a:endParaRPr lang="it-IT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2.500 Ha in </a:t>
            </a:r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mariculture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32-37 t. of </a:t>
            </a:r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plastic</a:t>
            </a:r>
            <a:endParaRPr lang="it-IT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932040" y="3450065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the World</a:t>
            </a:r>
            <a:endParaRPr lang="it-IT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980947" y="3439379"/>
            <a:ext cx="381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Voluntary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Fishing for </a:t>
            </a:r>
            <a:r>
              <a:rPr lang="it-IT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litter</a:t>
            </a:r>
            <a:endParaRPr lang="it-IT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Immagine 12" descr="LEGGENDA_TIPOLOGIE DI PESCA_GAL.jpeg"/>
          <p:cNvPicPr>
            <a:picLocks noChangeAspect="1"/>
          </p:cNvPicPr>
          <p:nvPr/>
        </p:nvPicPr>
        <p:blipFill rotWithShape="1">
          <a:blip r:embed="rId2" cstate="print"/>
          <a:srcRect l="20692"/>
          <a:stretch/>
        </p:blipFill>
        <p:spPr>
          <a:xfrm>
            <a:off x="0" y="584982"/>
            <a:ext cx="9134150" cy="4768698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1324" y="4869160"/>
            <a:ext cx="9142676" cy="233910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A.Z.A</a:t>
            </a:r>
            <a:r>
              <a:rPr lang="it-IT" sz="2400" b="1" dirty="0">
                <a:solidFill>
                  <a:schemeClr val="bg1"/>
                </a:solidFill>
              </a:rPr>
              <a:t>. (FEAMP </a:t>
            </a:r>
            <a:r>
              <a:rPr lang="it-IT" sz="2400" b="1" dirty="0" smtClean="0">
                <a:solidFill>
                  <a:schemeClr val="bg1"/>
                </a:solidFill>
              </a:rPr>
              <a:t>Reg. (</a:t>
            </a:r>
            <a:r>
              <a:rPr lang="it-IT" sz="2400" b="1" dirty="0">
                <a:solidFill>
                  <a:schemeClr val="bg1"/>
                </a:solidFill>
              </a:rPr>
              <a:t>UE) 508/2014, </a:t>
            </a:r>
            <a:r>
              <a:rPr lang="it-IT" sz="2400" b="1" dirty="0" smtClean="0">
                <a:solidFill>
                  <a:schemeClr val="bg1"/>
                </a:solidFill>
              </a:rPr>
              <a:t>Art. 51) AND 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COSTAL ZONE MANAGMENT</a:t>
            </a:r>
            <a:endParaRPr lang="it-IT" sz="24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2400" b="1" dirty="0" smtClean="0">
                <a:solidFill>
                  <a:schemeClr val="bg1"/>
                </a:solidFill>
              </a:rPr>
              <a:t>OPPORTUNITY FOR ACQUACULTURE DEVELOPPMENT, MARINE WAST REDUCTION, QUALITY PRODUCTIONS AND CO-RESPONSABLITY IN PROTECTIONS AREA - BLUE GROWTH</a:t>
            </a:r>
            <a:endParaRPr lang="it-IT" sz="2400" dirty="0" smtClean="0">
              <a:solidFill>
                <a:schemeClr val="bg1"/>
              </a:solidFill>
            </a:endParaRPr>
          </a:p>
          <a:p>
            <a:endParaRPr lang="it-IT" dirty="0"/>
          </a:p>
        </p:txBody>
      </p:sp>
      <p:sp>
        <p:nvSpPr>
          <p:cNvPr id="10" name="Ovale 9"/>
          <p:cNvSpPr/>
          <p:nvPr/>
        </p:nvSpPr>
        <p:spPr>
          <a:xfrm>
            <a:off x="2134567" y="631074"/>
            <a:ext cx="538023" cy="511266"/>
          </a:xfrm>
          <a:prstGeom prst="ellipse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596877" y="710496"/>
            <a:ext cx="1613401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</a:t>
            </a:r>
            <a:r>
              <a:rPr lang="it-IT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Tremiti Island</a:t>
            </a:r>
            <a:endParaRPr lang="it-IT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51520" y="1196752"/>
            <a:ext cx="720080" cy="1440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2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635" y="116632"/>
            <a:ext cx="9149914" cy="67413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915816" y="3717032"/>
            <a:ext cx="6073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I VOSTRI CONTRIBUTI</a:t>
            </a:r>
          </a:p>
          <a:p>
            <a:endParaRPr lang="it-I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894116" y="5949280"/>
            <a:ext cx="6073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Gianfranco Pazienza – Responsabile FEAMP</a:t>
            </a:r>
          </a:p>
          <a:p>
            <a:endParaRPr lang="it-I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697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14001</TotalTime>
  <Words>308</Words>
  <Application>Microsoft Office PowerPoint</Application>
  <PresentationFormat>Presentazione su schermo (4:3)</PresentationFormat>
  <Paragraphs>40</Paragraphs>
  <Slides>8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x</dc:creator>
  <cp:lastModifiedBy>User</cp:lastModifiedBy>
  <cp:revision>99</cp:revision>
  <cp:lastPrinted>2019-09-26T12:50:05Z</cp:lastPrinted>
  <dcterms:created xsi:type="dcterms:W3CDTF">2017-11-04T14:30:53Z</dcterms:created>
  <dcterms:modified xsi:type="dcterms:W3CDTF">2019-09-30T09:42:33Z</dcterms:modified>
</cp:coreProperties>
</file>