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303" r:id="rId4"/>
    <p:sldId id="304" r:id="rId5"/>
    <p:sldId id="305" r:id="rId6"/>
    <p:sldId id="306" r:id="rId7"/>
    <p:sldId id="308" r:id="rId8"/>
    <p:sldId id="302" r:id="rId9"/>
    <p:sldId id="309" r:id="rId10"/>
    <p:sldId id="278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2" r:id="rId22"/>
    <p:sldId id="327" r:id="rId23"/>
    <p:sldId id="301" r:id="rId24"/>
    <p:sldId id="321" r:id="rId25"/>
    <p:sldId id="296" r:id="rId26"/>
    <p:sldId id="297" r:id="rId27"/>
    <p:sldId id="324" r:id="rId28"/>
    <p:sldId id="326" r:id="rId29"/>
    <p:sldId id="325" r:id="rId30"/>
    <p:sldId id="323" r:id="rId3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C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8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680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293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632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983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021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621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240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9581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5781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11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2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1E810-5BBD-45C7-9AA1-B6C6E85F79D7}" type="datetimeFigureOut">
              <a:rPr lang="it-IT" smtClean="0"/>
              <a:pPr/>
              <a:t>26/09/2019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D1F28-7379-4E37-A88D-BE5CB7EF360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93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tif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0.pn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tiff"/><Relationship Id="rId10" Type="http://schemas.openxmlformats.org/officeDocument/2006/relationships/image" Target="../media/image20.jpeg"/><Relationship Id="rId4" Type="http://schemas.openxmlformats.org/officeDocument/2006/relationships/image" Target="../media/image9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jpe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jpe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jpeg"/><Relationship Id="rId7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.jpeg"/><Relationship Id="rId7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.jpeg"/><Relationship Id="rId7" Type="http://schemas.openxmlformats.org/officeDocument/2006/relationships/image" Target="../media/image4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2.jpeg"/><Relationship Id="rId7" Type="http://schemas.openxmlformats.org/officeDocument/2006/relationships/image" Target="../media/image46.png"/><Relationship Id="rId12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png"/><Relationship Id="rId4" Type="http://schemas.openxmlformats.org/officeDocument/2006/relationships/image" Target="../media/image10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jpeg"/><Relationship Id="rId7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tiff"/><Relationship Id="rId4" Type="http://schemas.openxmlformats.org/officeDocument/2006/relationships/image" Target="../media/image10.png"/><Relationship Id="rId9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2.jpeg"/><Relationship Id="rId7" Type="http://schemas.openxmlformats.org/officeDocument/2006/relationships/image" Target="../media/image6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10.png"/><Relationship Id="rId9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eg"/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2.jpe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jpeg"/><Relationship Id="rId5" Type="http://schemas.openxmlformats.org/officeDocument/2006/relationships/image" Target="../media/image67.png"/><Relationship Id="rId15" Type="http://schemas.openxmlformats.org/officeDocument/2006/relationships/image" Target="../media/image77.jpeg"/><Relationship Id="rId10" Type="http://schemas.openxmlformats.org/officeDocument/2006/relationships/image" Target="../media/image72.jpeg"/><Relationship Id="rId4" Type="http://schemas.openxmlformats.org/officeDocument/2006/relationships/image" Target="../media/image1.png"/><Relationship Id="rId9" Type="http://schemas.openxmlformats.org/officeDocument/2006/relationships/image" Target="../media/image71.jpeg"/><Relationship Id="rId14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2.jpeg"/><Relationship Id="rId7" Type="http://schemas.openxmlformats.org/officeDocument/2006/relationships/image" Target="../media/image8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10.png"/><Relationship Id="rId9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2.jpeg"/><Relationship Id="rId7" Type="http://schemas.openxmlformats.org/officeDocument/2006/relationships/image" Target="../media/image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jpe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2.jpeg"/><Relationship Id="rId7" Type="http://schemas.openxmlformats.org/officeDocument/2006/relationships/image" Target="../media/image9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4030739"/>
            <a:ext cx="9144000" cy="17017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1593879" y="2248168"/>
            <a:ext cx="6858000" cy="15158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800"/>
              </a:spcBef>
            </a:pPr>
            <a:r>
              <a:rPr lang="it-IT" sz="900" dirty="0" smtClean="0">
                <a:solidFill>
                  <a:srgbClr val="7030A0"/>
                </a:solidFill>
              </a:rPr>
              <a:t/>
            </a:r>
            <a:br>
              <a:rPr lang="it-IT" sz="900" dirty="0" smtClean="0">
                <a:solidFill>
                  <a:srgbClr val="7030A0"/>
                </a:solidFill>
              </a:rPr>
            </a:br>
            <a:r>
              <a:rPr lang="it-IT" sz="1600" dirty="0">
                <a:solidFill>
                  <a:srgbClr val="7030A0"/>
                </a:solidFill>
              </a:rPr>
              <a:t/>
            </a:r>
            <a:br>
              <a:rPr lang="it-IT" sz="1600" dirty="0">
                <a:solidFill>
                  <a:srgbClr val="7030A0"/>
                </a:solidFill>
              </a:rPr>
            </a:br>
            <a:r>
              <a:rPr lang="it-IT" sz="2600" dirty="0" smtClean="0">
                <a:solidFill>
                  <a:srgbClr val="7030A0"/>
                </a:solidFill>
              </a:rPr>
              <a:t>“MARINE LITTER” studi e progetti e nuove tecnologie e pratiche per ridurre la produzione di rifiuti marini derivanti dalle attività di pesca</a:t>
            </a:r>
            <a:endParaRPr lang="it-IT" sz="2600" dirty="0">
              <a:solidFill>
                <a:srgbClr val="7030A0"/>
              </a:solidFill>
            </a:endParaRPr>
          </a:p>
          <a:p>
            <a:pPr>
              <a:spcBef>
                <a:spcPts val="1800"/>
              </a:spcBef>
            </a:pPr>
            <a:r>
              <a:rPr lang="it-IT" sz="2500" dirty="0" smtClean="0">
                <a:solidFill>
                  <a:srgbClr val="7030A0"/>
                </a:solidFill>
              </a:rPr>
              <a:t>Museo delle tradizioni </a:t>
            </a:r>
            <a:r>
              <a:rPr lang="it-IT" sz="2500" dirty="0" smtClean="0">
                <a:solidFill>
                  <a:srgbClr val="7030A0"/>
                </a:solidFill>
              </a:rPr>
              <a:t>popolari e lagunari </a:t>
            </a:r>
          </a:p>
          <a:p>
            <a:pPr>
              <a:spcBef>
                <a:spcPts val="1800"/>
              </a:spcBef>
            </a:pPr>
            <a:r>
              <a:rPr lang="it-IT" sz="2500" dirty="0" smtClean="0">
                <a:solidFill>
                  <a:srgbClr val="7030A0"/>
                </a:solidFill>
              </a:rPr>
              <a:t> </a:t>
            </a:r>
            <a:r>
              <a:rPr lang="it-IT" sz="2500" dirty="0" smtClean="0">
                <a:solidFill>
                  <a:srgbClr val="7030A0"/>
                </a:solidFill>
              </a:rPr>
              <a:t>CAGNANO </a:t>
            </a:r>
            <a:r>
              <a:rPr lang="it-IT" sz="2500" dirty="0" smtClean="0">
                <a:solidFill>
                  <a:srgbClr val="7030A0"/>
                </a:solidFill>
              </a:rPr>
              <a:t>VARANO -27 </a:t>
            </a:r>
            <a:r>
              <a:rPr lang="it-IT" sz="2500" dirty="0">
                <a:solidFill>
                  <a:srgbClr val="7030A0"/>
                </a:solidFill>
              </a:rPr>
              <a:t>Settembre 2019</a:t>
            </a:r>
            <a:r>
              <a:rPr lang="it-IT" sz="2500" dirty="0" smtClean="0">
                <a:solidFill>
                  <a:srgbClr val="7030A0"/>
                </a:solidFill>
              </a:rPr>
              <a:t/>
            </a:r>
            <a:br>
              <a:rPr lang="it-IT" sz="2500" dirty="0" smtClean="0">
                <a:solidFill>
                  <a:srgbClr val="7030A0"/>
                </a:solidFill>
              </a:rPr>
            </a:br>
            <a:endParaRPr lang="it-IT" sz="2100" dirty="0" smtClean="0">
              <a:solidFill>
                <a:srgbClr val="7030A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" y="4103530"/>
            <a:ext cx="914399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800"/>
              </a:spcBef>
            </a:pPr>
            <a:r>
              <a:rPr lang="it-IT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Marine </a:t>
            </a:r>
            <a:r>
              <a:rPr lang="it-IT" sz="28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Litter</a:t>
            </a:r>
            <a:r>
              <a:rPr lang="it-IT" sz="28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studi e progetti: l’esperienza con i pescatori nell’Area Marina Protetta Porto Cesareo </a:t>
            </a:r>
            <a:endParaRPr lang="it-IT" sz="28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ts val="1800"/>
              </a:spcBef>
            </a:pPr>
            <a:r>
              <a:rPr lang="it-IT" sz="1600" b="1" i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dott., </a:t>
            </a:r>
            <a:r>
              <a:rPr lang="it-IT" sz="1600" b="1" i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Biol</a:t>
            </a:r>
            <a:r>
              <a:rPr lang="it-IT" sz="1600" b="1" i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., Paolo D’Ambrosio, </a:t>
            </a:r>
            <a:r>
              <a:rPr lang="it-IT" sz="1600" b="1" i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Ph.D.</a:t>
            </a:r>
            <a:r>
              <a:rPr lang="it-IT" sz="1600" b="1" i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Direttore Area </a:t>
            </a:r>
            <a:r>
              <a:rPr lang="it-IT" sz="1600" b="1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Marina Protetta Porto Cesareo</a:t>
            </a:r>
          </a:p>
          <a:p>
            <a:pPr lvl="0" algn="ctr">
              <a:spcBef>
                <a:spcPts val="1800"/>
              </a:spcBef>
            </a:pPr>
            <a:r>
              <a:rPr lang="it-IT" sz="2000" i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incarico/responsabilità, Ente di afferenza</a:t>
            </a:r>
            <a:endParaRPr lang="it-IT" sz="2600" i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pic>
        <p:nvPicPr>
          <p:cNvPr id="1026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403" y="473213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uppo 37"/>
          <p:cNvGrpSpPr/>
          <p:nvPr/>
        </p:nvGrpSpPr>
        <p:grpSpPr>
          <a:xfrm>
            <a:off x="2883372" y="485765"/>
            <a:ext cx="3945163" cy="1495703"/>
            <a:chOff x="311150" y="206377"/>
            <a:chExt cx="3945163" cy="1495703"/>
          </a:xfrm>
        </p:grpSpPr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4611" y="1190109"/>
              <a:ext cx="1683979" cy="511971"/>
            </a:xfrm>
            <a:prstGeom prst="rect">
              <a:avLst/>
            </a:prstGeom>
          </p:spPr>
        </p:pic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311150" y="1116012"/>
              <a:ext cx="74613" cy="15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3349625" y="760413"/>
              <a:ext cx="74613" cy="15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700" b="0" i="0" u="none" strike="noStrike" cap="none" normalizeH="0" baseline="0" smtClean="0">
                  <a:ln>
                    <a:noFill/>
                  </a:ln>
                  <a:solidFill>
                    <a:srgbClr val="0D0D0D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52" name="Rectangle 24"/>
            <p:cNvSpPr>
              <a:spLocks noChangeArrowheads="1"/>
            </p:cNvSpPr>
            <p:nvPr/>
          </p:nvSpPr>
          <p:spPr bwMode="auto">
            <a:xfrm>
              <a:off x="3346450" y="925513"/>
              <a:ext cx="76200" cy="15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700" b="1" i="0" u="none" strike="noStrike" cap="none" normalizeH="0" baseline="0" smtClean="0">
                  <a:ln>
                    <a:noFill/>
                  </a:ln>
                  <a:solidFill>
                    <a:srgbClr val="0D0D0D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7" name="Gruppo 36"/>
            <p:cNvGrpSpPr/>
            <p:nvPr/>
          </p:nvGrpSpPr>
          <p:grpSpPr>
            <a:xfrm>
              <a:off x="496888" y="206377"/>
              <a:ext cx="3759425" cy="878501"/>
              <a:chOff x="496888" y="206377"/>
              <a:chExt cx="3759425" cy="878501"/>
            </a:xfrm>
          </p:grpSpPr>
          <p:pic>
            <p:nvPicPr>
              <p:cNvPr id="22530" name="Picture 2" descr="Risultati immagini per logo gal garga no"/>
              <p:cNvPicPr>
                <a:picLocks noChangeAspect="1" noChangeArrowheads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 bwMode="auto">
              <a:xfrm>
                <a:off x="3628118" y="206377"/>
                <a:ext cx="628195" cy="878501"/>
              </a:xfrm>
              <a:prstGeom prst="rect">
                <a:avLst/>
              </a:prstGeom>
              <a:noFill/>
            </p:spPr>
          </p:pic>
          <p:grpSp>
            <p:nvGrpSpPr>
              <p:cNvPr id="34" name="Gruppo 33"/>
              <p:cNvGrpSpPr/>
              <p:nvPr/>
            </p:nvGrpSpPr>
            <p:grpSpPr>
              <a:xfrm>
                <a:off x="2672746" y="220971"/>
                <a:ext cx="782637" cy="849312"/>
                <a:chOff x="2693988" y="227013"/>
                <a:chExt cx="782637" cy="849312"/>
              </a:xfrm>
            </p:grpSpPr>
            <p:pic>
              <p:nvPicPr>
                <p:cNvPr id="22537" name="Picture 9"/>
                <p:cNvPicPr>
                  <a:picLocks noChangeAspect="1" noChangeArrowheads="1"/>
                </p:cNvPicPr>
                <p:nvPr/>
              </p:nvPicPr>
              <p:blipFill>
                <a:blip r:embed="rId6" cstate="email"/>
                <a:srcRect/>
                <a:stretch>
                  <a:fillRect/>
                </a:stretch>
              </p:blipFill>
              <p:spPr bwMode="auto">
                <a:xfrm>
                  <a:off x="2693988" y="227013"/>
                  <a:ext cx="655638" cy="6191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551" name="Rectangle 23"/>
                <p:cNvSpPr>
                  <a:spLocks noChangeArrowheads="1"/>
                </p:cNvSpPr>
                <p:nvPr/>
              </p:nvSpPr>
              <p:spPr bwMode="auto">
                <a:xfrm>
                  <a:off x="2698750" y="925513"/>
                  <a:ext cx="777875" cy="1508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700" b="1" i="0" u="none" strike="noStrike" cap="none" normalizeH="0" baseline="0" smtClean="0">
                      <a:ln>
                        <a:noFill/>
                      </a:ln>
                      <a:solidFill>
                        <a:srgbClr val="0D0D0D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REGIONE PUGLIA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36" name="Gruppo 35"/>
              <p:cNvGrpSpPr/>
              <p:nvPr/>
            </p:nvGrpSpPr>
            <p:grpSpPr>
              <a:xfrm>
                <a:off x="496888" y="266215"/>
                <a:ext cx="827088" cy="758825"/>
                <a:chOff x="496888" y="317500"/>
                <a:chExt cx="827088" cy="758825"/>
              </a:xfrm>
            </p:grpSpPr>
            <p:sp>
              <p:nvSpPr>
                <p:cNvPr id="22547" name="Rectangle 19"/>
                <p:cNvSpPr>
                  <a:spLocks noChangeArrowheads="1"/>
                </p:cNvSpPr>
                <p:nvPr/>
              </p:nvSpPr>
              <p:spPr bwMode="auto">
                <a:xfrm>
                  <a:off x="496888" y="925513"/>
                  <a:ext cx="827088" cy="1508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700" b="1" i="0" u="none" strike="noStrike" cap="none" normalizeH="0" baseline="0" smtClean="0">
                      <a:ln>
                        <a:noFill/>
                      </a:ln>
                      <a:solidFill>
                        <a:srgbClr val="0D0D0D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UNIONE EUROPEA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22553" name="Picture 25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/>
                <a:stretch>
                  <a:fillRect/>
                </a:stretch>
              </p:blipFill>
              <p:spPr bwMode="auto">
                <a:xfrm>
                  <a:off x="514350" y="317500"/>
                  <a:ext cx="661988" cy="431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5" name="Gruppo 34"/>
              <p:cNvGrpSpPr/>
              <p:nvPr/>
            </p:nvGrpSpPr>
            <p:grpSpPr>
              <a:xfrm>
                <a:off x="1496711" y="239227"/>
                <a:ext cx="1003300" cy="812800"/>
                <a:chOff x="1549400" y="263525"/>
                <a:chExt cx="1003300" cy="812800"/>
              </a:xfrm>
            </p:grpSpPr>
            <p:sp>
              <p:nvSpPr>
                <p:cNvPr id="22549" name="Rectangle 21"/>
                <p:cNvSpPr>
                  <a:spLocks noChangeArrowheads="1"/>
                </p:cNvSpPr>
                <p:nvPr/>
              </p:nvSpPr>
              <p:spPr bwMode="auto">
                <a:xfrm>
                  <a:off x="1549400" y="925513"/>
                  <a:ext cx="1003300" cy="1508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700" b="1" i="0" u="none" strike="noStrike" cap="none" normalizeH="0" baseline="0" smtClean="0">
                      <a:ln>
                        <a:noFill/>
                      </a:ln>
                      <a:solidFill>
                        <a:srgbClr val="0D0D0D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REPUBBLICA ITALIANA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22554" name="Picture 26"/>
                <p:cNvPicPr>
                  <a:picLocks noChangeAspect="1" noChangeArrowheads="1"/>
                </p:cNvPicPr>
                <p:nvPr/>
              </p:nvPicPr>
              <p:blipFill>
                <a:blip r:embed="rId8" cstate="email"/>
                <a:srcRect/>
                <a:stretch>
                  <a:fillRect/>
                </a:stretch>
              </p:blipFill>
              <p:spPr bwMode="auto">
                <a:xfrm>
                  <a:off x="1700213" y="263525"/>
                  <a:ext cx="547688" cy="5461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19"/>
          <a:stretch/>
        </p:blipFill>
        <p:spPr>
          <a:xfrm>
            <a:off x="0" y="0"/>
            <a:ext cx="1744910" cy="397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1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161314"/>
            <a:ext cx="9144000" cy="696686"/>
          </a:xfrm>
          <a:prstGeom prst="rect">
            <a:avLst/>
          </a:prstGeom>
        </p:spPr>
      </p:pic>
      <p:sp>
        <p:nvSpPr>
          <p:cNvPr id="475163" name="Text Box 27"/>
          <p:cNvSpPr txBox="1">
            <a:spLocks noChangeArrowheads="1"/>
          </p:cNvSpPr>
          <p:nvPr/>
        </p:nvSpPr>
        <p:spPr bwMode="auto">
          <a:xfrm>
            <a:off x="2795560" y="306836"/>
            <a:ext cx="3552881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Marine Litter (ML):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cosa</a:t>
            </a: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è?</a:t>
            </a:r>
            <a:endParaRPr lang="en-GB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204373" y="86893"/>
            <a:ext cx="8735254" cy="864619"/>
            <a:chOff x="246419" y="86893"/>
            <a:chExt cx="8735254" cy="864619"/>
          </a:xfrm>
        </p:grpSpPr>
        <p:pic>
          <p:nvPicPr>
            <p:cNvPr id="19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19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63405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16" name="Picture 2" descr="Risultati immagini per marine litter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9578" y="1051347"/>
            <a:ext cx="8294078" cy="3763925"/>
          </a:xfrm>
          <a:prstGeom prst="rect">
            <a:avLst/>
          </a:prstGeom>
          <a:noFill/>
        </p:spPr>
      </p:pic>
      <p:sp>
        <p:nvSpPr>
          <p:cNvPr id="17" name="Rettangolo 16"/>
          <p:cNvSpPr/>
          <p:nvPr/>
        </p:nvSpPr>
        <p:spPr>
          <a:xfrm>
            <a:off x="521142" y="4912229"/>
            <a:ext cx="81525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i="1" dirty="0" smtClean="0">
                <a:solidFill>
                  <a:srgbClr val="7030A0"/>
                </a:solidFill>
                <a:latin typeface="+mj-lt"/>
              </a:rPr>
              <a:t>“spazzatura marina”: è costituita da qualunque materiale o manufatto solido persistente di origine antropica, scaricato deliberatamente o introdotto accidentalmente in mare o lungo le coste. Il 95% della </a:t>
            </a:r>
            <a:r>
              <a:rPr lang="it-IT" i="1" dirty="0" err="1" smtClean="0">
                <a:solidFill>
                  <a:srgbClr val="7030A0"/>
                </a:solidFill>
                <a:latin typeface="+mj-lt"/>
              </a:rPr>
              <a:t>ML</a:t>
            </a:r>
            <a:r>
              <a:rPr lang="it-IT" i="1" dirty="0" smtClean="0">
                <a:solidFill>
                  <a:srgbClr val="7030A0"/>
                </a:solidFill>
                <a:latin typeface="+mj-lt"/>
              </a:rPr>
              <a:t> è composta da materie plastiche. Il resto è metallo, vetro e materiali di altra natura (es. legno).</a:t>
            </a:r>
            <a:endParaRPr lang="it-IT" i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161314"/>
            <a:ext cx="9144000" cy="696686"/>
          </a:xfrm>
          <a:prstGeom prst="rect">
            <a:avLst/>
          </a:prstGeom>
        </p:spPr>
      </p:pic>
      <p:sp>
        <p:nvSpPr>
          <p:cNvPr id="475163" name="Text Box 27"/>
          <p:cNvSpPr txBox="1">
            <a:spLocks noChangeArrowheads="1"/>
          </p:cNvSpPr>
          <p:nvPr/>
        </p:nvSpPr>
        <p:spPr bwMode="auto">
          <a:xfrm>
            <a:off x="2117271" y="306836"/>
            <a:ext cx="4909458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Marine Litter (ML):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plastica</a:t>
            </a: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nel</a:t>
            </a: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mondo</a:t>
            </a:r>
            <a:endParaRPr lang="en-GB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uppo 14"/>
          <p:cNvGrpSpPr/>
          <p:nvPr/>
        </p:nvGrpSpPr>
        <p:grpSpPr>
          <a:xfrm>
            <a:off x="204373" y="86893"/>
            <a:ext cx="8735254" cy="864619"/>
            <a:chOff x="246419" y="86893"/>
            <a:chExt cx="8735254" cy="864619"/>
          </a:xfrm>
        </p:grpSpPr>
        <p:pic>
          <p:nvPicPr>
            <p:cNvPr id="19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19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63405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73971" y="957943"/>
            <a:ext cx="7996059" cy="45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uppo 12"/>
          <p:cNvGrpSpPr/>
          <p:nvPr/>
        </p:nvGrpSpPr>
        <p:grpSpPr>
          <a:xfrm>
            <a:off x="261255" y="5618232"/>
            <a:ext cx="4351687" cy="648557"/>
            <a:chOff x="261255" y="5552916"/>
            <a:chExt cx="4351687" cy="648557"/>
          </a:xfrm>
        </p:grpSpPr>
        <p:sp>
          <p:nvSpPr>
            <p:cNvPr id="10" name="Rettangolo 9"/>
            <p:cNvSpPr/>
            <p:nvPr/>
          </p:nvSpPr>
          <p:spPr>
            <a:xfrm>
              <a:off x="261256" y="5552916"/>
              <a:ext cx="39091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i="1" dirty="0" smtClean="0">
                  <a:solidFill>
                    <a:srgbClr val="7030A0"/>
                  </a:solidFill>
                  <a:latin typeface="+mj-lt"/>
                </a:rPr>
                <a:t>300.000.000 t/anno di plastica</a:t>
              </a:r>
              <a:endParaRPr lang="it-IT" i="1" dirty="0">
                <a:solidFill>
                  <a:srgbClr val="7030A0"/>
                </a:solidFill>
                <a:latin typeface="+mj-lt"/>
              </a:endParaRPr>
            </a:p>
          </p:txBody>
        </p:sp>
        <p:sp>
          <p:nvSpPr>
            <p:cNvPr id="11" name="Rettangolo 10"/>
            <p:cNvSpPr/>
            <p:nvPr/>
          </p:nvSpPr>
          <p:spPr>
            <a:xfrm>
              <a:off x="261255" y="5832141"/>
              <a:ext cx="43516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i="1" dirty="0" smtClean="0">
                  <a:solidFill>
                    <a:srgbClr val="7030A0"/>
                  </a:solidFill>
                  <a:latin typeface="+mj-lt"/>
                </a:rPr>
                <a:t>8.000.000 t/anno di plastica in mare</a:t>
              </a:r>
              <a:endParaRPr lang="it-IT" i="1" dirty="0">
                <a:solidFill>
                  <a:srgbClr val="7030A0"/>
                </a:solidFill>
                <a:latin typeface="+mj-lt"/>
              </a:endParaRPr>
            </a:p>
          </p:txBody>
        </p:sp>
      </p:grpSp>
      <p:sp>
        <p:nvSpPr>
          <p:cNvPr id="12" name="Rettangolo 11"/>
          <p:cNvSpPr/>
          <p:nvPr/>
        </p:nvSpPr>
        <p:spPr>
          <a:xfrm>
            <a:off x="4820270" y="5588197"/>
            <a:ext cx="4367283" cy="646331"/>
          </a:xfrm>
          <a:prstGeom prst="rect">
            <a:avLst/>
          </a:prstGeom>
          <a:noFill/>
          <a:ln w="31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i="1" dirty="0" smtClean="0">
                <a:solidFill>
                  <a:srgbClr val="7030A0"/>
                </a:solidFill>
                <a:latin typeface="+mj-lt"/>
              </a:rPr>
              <a:t>Nel 2050:</a:t>
            </a:r>
          </a:p>
          <a:p>
            <a:pPr algn="ctr"/>
            <a:r>
              <a:rPr lang="it-IT" i="1" dirty="0" smtClean="0">
                <a:solidFill>
                  <a:srgbClr val="7030A0"/>
                </a:solidFill>
                <a:latin typeface="+mj-lt"/>
              </a:rPr>
              <a:t>plastica = biomassa della fauna ittica </a:t>
            </a:r>
            <a:endParaRPr lang="it-IT" i="1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161314"/>
            <a:ext cx="9144000" cy="696686"/>
          </a:xfrm>
          <a:prstGeom prst="rect">
            <a:avLst/>
          </a:prstGeom>
        </p:spPr>
      </p:pic>
      <p:sp>
        <p:nvSpPr>
          <p:cNvPr id="475163" name="Text Box 27"/>
          <p:cNvSpPr txBox="1">
            <a:spLocks noChangeArrowheads="1"/>
          </p:cNvSpPr>
          <p:nvPr/>
        </p:nvSpPr>
        <p:spPr bwMode="auto">
          <a:xfrm>
            <a:off x="1662275" y="306836"/>
            <a:ext cx="581945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Marine Litter (ML):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plastica</a:t>
            </a: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nel</a:t>
            </a: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Mediterraneo</a:t>
            </a:r>
            <a:endParaRPr lang="en-GB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uppo 14"/>
          <p:cNvGrpSpPr/>
          <p:nvPr/>
        </p:nvGrpSpPr>
        <p:grpSpPr>
          <a:xfrm>
            <a:off x="204373" y="86893"/>
            <a:ext cx="8735254" cy="864619"/>
            <a:chOff x="246419" y="86893"/>
            <a:chExt cx="8735254" cy="864619"/>
          </a:xfrm>
        </p:grpSpPr>
        <p:pic>
          <p:nvPicPr>
            <p:cNvPr id="19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19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63405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13" name="Picture 4" descr="Screenshot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9451" y="1015316"/>
            <a:ext cx="8391220" cy="4217988"/>
          </a:xfrm>
          <a:prstGeom prst="rect">
            <a:avLst/>
          </a:prstGeom>
          <a:noFill/>
        </p:spPr>
      </p:pic>
      <p:sp>
        <p:nvSpPr>
          <p:cNvPr id="14" name="Rettangolo 13"/>
          <p:cNvSpPr/>
          <p:nvPr/>
        </p:nvSpPr>
        <p:spPr>
          <a:xfrm>
            <a:off x="4035026" y="5172399"/>
            <a:ext cx="2605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7030A0"/>
                </a:solidFill>
                <a:latin typeface="+mj-lt"/>
              </a:rPr>
              <a:t>I paesi più inquinanti:</a:t>
            </a:r>
          </a:p>
          <a:p>
            <a:r>
              <a:rPr lang="it-IT" dirty="0" smtClean="0">
                <a:solidFill>
                  <a:srgbClr val="7030A0"/>
                </a:solidFill>
                <a:latin typeface="+mj-lt"/>
              </a:rPr>
              <a:t>Turchia (144 t)</a:t>
            </a:r>
          </a:p>
          <a:p>
            <a:r>
              <a:rPr lang="it-IT" dirty="0" smtClean="0">
                <a:solidFill>
                  <a:srgbClr val="7030A0"/>
                </a:solidFill>
                <a:latin typeface="+mj-lt"/>
              </a:rPr>
              <a:t>Spagna (125 t) </a:t>
            </a:r>
          </a:p>
          <a:p>
            <a:r>
              <a:rPr lang="it-IT" dirty="0" smtClean="0">
                <a:solidFill>
                  <a:srgbClr val="7030A0"/>
                </a:solidFill>
                <a:latin typeface="+mj-lt"/>
              </a:rPr>
              <a:t>l'Italia (90 t)</a:t>
            </a:r>
            <a:endParaRPr lang="it-IT" dirty="0">
              <a:solidFill>
                <a:srgbClr val="7030A0"/>
              </a:solidFill>
              <a:latin typeface="+mj-lt"/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331445" y="5214411"/>
            <a:ext cx="2304847" cy="1084133"/>
            <a:chOff x="331445" y="5540991"/>
            <a:chExt cx="2304847" cy="1084133"/>
          </a:xfrm>
        </p:grpSpPr>
        <p:sp>
          <p:nvSpPr>
            <p:cNvPr id="16" name="Rettangolo 15"/>
            <p:cNvSpPr/>
            <p:nvPr/>
          </p:nvSpPr>
          <p:spPr>
            <a:xfrm>
              <a:off x="331445" y="5540991"/>
              <a:ext cx="19545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dirty="0" smtClean="0">
                  <a:solidFill>
                    <a:srgbClr val="7030A0"/>
                  </a:solidFill>
                  <a:latin typeface="+mj-lt"/>
                </a:rPr>
                <a:t>730 t/giorno</a:t>
              </a:r>
              <a:endParaRPr lang="it-IT" dirty="0">
                <a:solidFill>
                  <a:srgbClr val="7030A0"/>
                </a:solidFill>
                <a:latin typeface="+mj-lt"/>
              </a:endParaRPr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331445" y="5978793"/>
              <a:ext cx="23048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dirty="0" smtClean="0">
                  <a:solidFill>
                    <a:srgbClr val="7030A0"/>
                  </a:solidFill>
                  <a:latin typeface="+mj-lt"/>
                </a:rPr>
                <a:t>92% rappresentato da microplastiche</a:t>
              </a:r>
              <a:endParaRPr lang="it-IT" dirty="0">
                <a:solidFill>
                  <a:srgbClr val="7030A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63" name="Text Box 27"/>
          <p:cNvSpPr txBox="1">
            <a:spLocks noChangeArrowheads="1"/>
          </p:cNvSpPr>
          <p:nvPr/>
        </p:nvSpPr>
        <p:spPr bwMode="auto">
          <a:xfrm>
            <a:off x="2420452" y="306836"/>
            <a:ext cx="4303096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4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Marine Litter (ML): </a:t>
            </a:r>
            <a:r>
              <a:rPr lang="en-GB" sz="24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distribuzione</a:t>
            </a:r>
            <a:endParaRPr lang="en-GB" sz="24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uppo 14"/>
          <p:cNvGrpSpPr/>
          <p:nvPr/>
        </p:nvGrpSpPr>
        <p:grpSpPr>
          <a:xfrm>
            <a:off x="204373" y="86893"/>
            <a:ext cx="8735254" cy="864619"/>
            <a:chOff x="246419" y="86893"/>
            <a:chExt cx="8735254" cy="864619"/>
          </a:xfrm>
        </p:grpSpPr>
        <p:pic>
          <p:nvPicPr>
            <p:cNvPr id="19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19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8363405" y="86893"/>
              <a:ext cx="618268" cy="864619"/>
            </a:xfrm>
            <a:prstGeom prst="rect">
              <a:avLst/>
            </a:prstGeom>
            <a:noFill/>
          </p:spPr>
        </p:pic>
      </p:grpSp>
      <p:grpSp>
        <p:nvGrpSpPr>
          <p:cNvPr id="22" name="Gruppo 21"/>
          <p:cNvGrpSpPr/>
          <p:nvPr/>
        </p:nvGrpSpPr>
        <p:grpSpPr>
          <a:xfrm>
            <a:off x="0" y="936294"/>
            <a:ext cx="9144000" cy="5921706"/>
            <a:chOff x="0" y="936294"/>
            <a:chExt cx="9144000" cy="5921706"/>
          </a:xfrm>
        </p:grpSpPr>
        <p:pic>
          <p:nvPicPr>
            <p:cNvPr id="20" name="Immagine 19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6161314"/>
              <a:ext cx="9144000" cy="696686"/>
            </a:xfrm>
            <a:prstGeom prst="rect">
              <a:avLst/>
            </a:prstGeom>
          </p:spPr>
        </p:pic>
        <p:pic>
          <p:nvPicPr>
            <p:cNvPr id="12" name="Immagine 11" descr="distribuzione.tif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996051" y="936294"/>
              <a:ext cx="5731324" cy="5277128"/>
            </a:xfrm>
            <a:prstGeom prst="rect">
              <a:avLst/>
            </a:prstGeom>
          </p:spPr>
        </p:pic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6672453" y="1288640"/>
              <a:ext cx="1390366" cy="717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r>
                <a:rPr lang="it-IT" i="1" dirty="0" smtClean="0">
                  <a:solidFill>
                    <a:srgbClr val="7030A0"/>
                  </a:solidFill>
                  <a:cs typeface="Times New Roman"/>
                </a:rPr>
                <a:t>34%</a:t>
              </a:r>
              <a:endParaRPr lang="it-IT" dirty="0">
                <a:solidFill>
                  <a:srgbClr val="7030A0"/>
                </a:solidFill>
                <a:cs typeface="Times New Roman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6672453" y="3097602"/>
              <a:ext cx="1390366" cy="717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r>
                <a:rPr lang="it-IT" i="1" dirty="0" smtClean="0">
                  <a:solidFill>
                    <a:srgbClr val="7030A0"/>
                  </a:solidFill>
                  <a:cs typeface="Times New Roman"/>
                </a:rPr>
                <a:t>1%</a:t>
              </a:r>
              <a:endParaRPr lang="it-IT" dirty="0">
                <a:solidFill>
                  <a:srgbClr val="7030A0"/>
                </a:solidFill>
                <a:cs typeface="Times New Roman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6672453" y="4906565"/>
              <a:ext cx="1390366" cy="717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r>
                <a:rPr lang="it-IT" i="1" dirty="0" smtClean="0">
                  <a:solidFill>
                    <a:srgbClr val="7030A0"/>
                  </a:solidFill>
                  <a:cs typeface="Times New Roman"/>
                </a:rPr>
                <a:t>65%</a:t>
              </a:r>
              <a:endParaRPr lang="it-IT" dirty="0">
                <a:solidFill>
                  <a:srgbClr val="7030A0"/>
                </a:solidFill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475163" name="Text Box 27"/>
            <p:cNvSpPr txBox="1">
              <a:spLocks noChangeArrowheads="1"/>
            </p:cNvSpPr>
            <p:nvPr/>
          </p:nvSpPr>
          <p:spPr bwMode="auto">
            <a:xfrm>
              <a:off x="1076395" y="306836"/>
              <a:ext cx="7239000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Marine Litter (ML):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una</a:t>
              </a: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minaccia</a:t>
              </a: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per la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biodiversità</a:t>
              </a: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marina</a:t>
              </a:r>
              <a:endParaRPr lang="en-GB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9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161314"/>
            <a:ext cx="9144000" cy="696686"/>
          </a:xfrm>
          <a:prstGeom prst="rect">
            <a:avLst/>
          </a:prstGeom>
        </p:spPr>
      </p:pic>
      <p:pic>
        <p:nvPicPr>
          <p:cNvPr id="13" name="Immagine 12" descr="liberailmare-depliant-L_Page_5.tif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55575" y="824483"/>
            <a:ext cx="5502657" cy="3867101"/>
          </a:xfrm>
          <a:prstGeom prst="rect">
            <a:avLst/>
          </a:prstGeom>
        </p:spPr>
      </p:pic>
      <p:pic>
        <p:nvPicPr>
          <p:cNvPr id="14" name="Immagine 13" descr="images (3)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981700" y="824483"/>
            <a:ext cx="2819400" cy="1619250"/>
          </a:xfrm>
          <a:prstGeom prst="rect">
            <a:avLst/>
          </a:prstGeom>
        </p:spPr>
      </p:pic>
      <p:pic>
        <p:nvPicPr>
          <p:cNvPr id="16" name="Immagine 15" descr="FB_IMG_1494427214838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968073" y="4919917"/>
            <a:ext cx="2690159" cy="1793440"/>
          </a:xfrm>
          <a:prstGeom prst="rect">
            <a:avLst/>
          </a:prstGeom>
        </p:spPr>
      </p:pic>
      <p:pic>
        <p:nvPicPr>
          <p:cNvPr id="17" name="Immagine 16" descr="download (4)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55575" y="4919917"/>
            <a:ext cx="2628900" cy="1733550"/>
          </a:xfrm>
          <a:prstGeom prst="rect">
            <a:avLst/>
          </a:prstGeom>
        </p:spPr>
      </p:pic>
      <p:pic>
        <p:nvPicPr>
          <p:cNvPr id="22" name="Immagine 21" descr="images (2).jpg"/>
          <p:cNvPicPr>
            <a:picLocks noChangeAspect="1"/>
          </p:cNvPicPr>
          <p:nvPr/>
        </p:nvPicPr>
        <p:blipFill>
          <a:blip r:embed="rId9" cstate="email"/>
          <a:srcRect l="5896" r="4877"/>
          <a:stretch>
            <a:fillRect/>
          </a:stretch>
        </p:blipFill>
        <p:spPr>
          <a:xfrm>
            <a:off x="5784911" y="2835061"/>
            <a:ext cx="3246543" cy="1257300"/>
          </a:xfrm>
          <a:prstGeom prst="rect">
            <a:avLst/>
          </a:prstGeom>
        </p:spPr>
      </p:pic>
      <p:pic>
        <p:nvPicPr>
          <p:cNvPr id="23" name="Picture 16" descr="Risultati immagini per plastiche e animali marini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981700" y="4489784"/>
            <a:ext cx="2967717" cy="22235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o 16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475163" name="Text Box 27"/>
            <p:cNvSpPr txBox="1">
              <a:spLocks noChangeArrowheads="1"/>
            </p:cNvSpPr>
            <p:nvPr/>
          </p:nvSpPr>
          <p:spPr bwMode="auto">
            <a:xfrm>
              <a:off x="1228795" y="306836"/>
              <a:ext cx="6934200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Marine Litter (ML):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il</a:t>
              </a: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ruolo</a:t>
              </a: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delle</a:t>
              </a: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Aree</a:t>
              </a:r>
              <a:r>
                <a:rPr lang="en-GB" sz="24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Marine </a:t>
              </a:r>
              <a:r>
                <a:rPr lang="en-GB" sz="24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Protette</a:t>
              </a:r>
              <a:endParaRPr lang="en-GB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9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161314"/>
            <a:ext cx="9144000" cy="696686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912141" y="813244"/>
            <a:ext cx="5052347" cy="5441670"/>
          </a:xfrm>
          <a:prstGeom prst="rect">
            <a:avLst/>
          </a:prstGeom>
          <a:solidFill>
            <a:srgbClr val="0070C0"/>
          </a:solidFill>
          <a:ln w="3175">
            <a:solidFill>
              <a:schemeClr val="tx1"/>
            </a:solidFill>
          </a:ln>
        </p:spPr>
      </p:pic>
      <p:sp>
        <p:nvSpPr>
          <p:cNvPr id="34" name="Rounded Rectangle 19"/>
          <p:cNvSpPr/>
          <p:nvPr/>
        </p:nvSpPr>
        <p:spPr>
          <a:xfrm>
            <a:off x="107504" y="1268760"/>
            <a:ext cx="2952328" cy="864096"/>
          </a:xfrm>
          <a:prstGeom prst="roundRect">
            <a:avLst/>
          </a:prstGeom>
          <a:noFill/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it-IT" sz="1200" kern="0" dirty="0" smtClean="0">
                <a:solidFill>
                  <a:srgbClr val="0070C0"/>
                </a:solidFill>
              </a:rPr>
              <a:t>Ministero dell’Ambiente e della Tutela del Territorio e del Mare</a:t>
            </a:r>
            <a:endParaRPr lang="it-IT" sz="1200" kern="0" dirty="0">
              <a:solidFill>
                <a:srgbClr val="0070C0"/>
              </a:solidFill>
            </a:endParaRPr>
          </a:p>
        </p:txBody>
      </p:sp>
      <p:sp>
        <p:nvSpPr>
          <p:cNvPr id="35" name="Freccia a destra 34"/>
          <p:cNvSpPr/>
          <p:nvPr/>
        </p:nvSpPr>
        <p:spPr bwMode="auto">
          <a:xfrm>
            <a:off x="3275856" y="1628800"/>
            <a:ext cx="360040" cy="144016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3" name="Oval 11"/>
          <p:cNvSpPr/>
          <p:nvPr/>
        </p:nvSpPr>
        <p:spPr>
          <a:xfrm>
            <a:off x="285733" y="2780928"/>
            <a:ext cx="2565096" cy="462347"/>
          </a:xfrm>
          <a:prstGeom prst="ellipse">
            <a:avLst/>
          </a:prstGeom>
          <a:noFill/>
          <a:ln w="28575" cmpd="sng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GES 2020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sz="1000" i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Good</a:t>
            </a:r>
            <a:r>
              <a:rPr lang="it-IT" sz="1000" i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it-IT" sz="1000" i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Environmental</a:t>
            </a:r>
            <a:r>
              <a:rPr lang="it-IT" sz="1000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Status</a:t>
            </a:r>
            <a:endParaRPr lang="it-IT" sz="1000" i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Freccia a destra 43"/>
          <p:cNvSpPr/>
          <p:nvPr/>
        </p:nvSpPr>
        <p:spPr bwMode="auto">
          <a:xfrm rot="5400000">
            <a:off x="1424281" y="3390135"/>
            <a:ext cx="288000" cy="144016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5" name="Rounded Rectangle 9"/>
          <p:cNvSpPr/>
          <p:nvPr/>
        </p:nvSpPr>
        <p:spPr>
          <a:xfrm>
            <a:off x="935725" y="3681012"/>
            <a:ext cx="1265113" cy="246355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sz="1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11 Descrittori</a:t>
            </a:r>
          </a:p>
        </p:txBody>
      </p:sp>
      <p:sp>
        <p:nvSpPr>
          <p:cNvPr id="46" name="Rounded Rectangle 9"/>
          <p:cNvSpPr/>
          <p:nvPr/>
        </p:nvSpPr>
        <p:spPr>
          <a:xfrm>
            <a:off x="224645" y="4332446"/>
            <a:ext cx="2687272" cy="381000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it-IT" sz="1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Descrittore 10: Marine </a:t>
            </a:r>
            <a:r>
              <a:rPr lang="it-IT" sz="12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Litter</a:t>
            </a:r>
            <a:endParaRPr lang="it-IT" sz="1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Freccia a destra 46"/>
          <p:cNvSpPr/>
          <p:nvPr/>
        </p:nvSpPr>
        <p:spPr bwMode="auto">
          <a:xfrm rot="5400000">
            <a:off x="1424281" y="4074227"/>
            <a:ext cx="288000" cy="144016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Rounded Rectangle 4"/>
          <p:cNvSpPr/>
          <p:nvPr/>
        </p:nvSpPr>
        <p:spPr>
          <a:xfrm>
            <a:off x="329197" y="4718452"/>
            <a:ext cx="3920975" cy="11571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180975" indent="-180975" fontAlgn="auto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it-IT" sz="1200" dirty="0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Beach </a:t>
            </a:r>
            <a:r>
              <a:rPr lang="it-IT" sz="120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litter</a:t>
            </a:r>
          </a:p>
          <a:p>
            <a:pPr marL="180975" indent="-180975" fontAlgn="auto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it-IT" sz="1200" dirty="0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Water </a:t>
            </a:r>
            <a:r>
              <a:rPr lang="it-IT" sz="120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Column and Surface </a:t>
            </a:r>
            <a:r>
              <a:rPr lang="it-IT" sz="1200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Floating</a:t>
            </a:r>
            <a:r>
              <a:rPr lang="it-IT" sz="120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it-IT" sz="1200" dirty="0" err="1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Litter</a:t>
            </a:r>
            <a:endParaRPr lang="it-IT" sz="1200" dirty="0" smtClean="0">
              <a:solidFill>
                <a:srgbClr val="0070C0"/>
              </a:solidFill>
              <a:effectLst/>
              <a:latin typeface="Comic Sans MS" panose="030F0702030302020204" pitchFamily="66" charset="0"/>
            </a:endParaRPr>
          </a:p>
          <a:p>
            <a:pPr marL="180975" indent="-180975"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it-IT" sz="1200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Litter</a:t>
            </a:r>
            <a:r>
              <a:rPr lang="it-IT" sz="120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 on the Sea </a:t>
            </a:r>
            <a:r>
              <a:rPr lang="it-IT" sz="1200" dirty="0" err="1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Floor</a:t>
            </a:r>
            <a:endParaRPr lang="it-IT" sz="1200" dirty="0">
              <a:solidFill>
                <a:srgbClr val="0070C0"/>
              </a:solidFill>
              <a:effectLst/>
              <a:latin typeface="Comic Sans MS" panose="030F0702030302020204" pitchFamily="66" charset="0"/>
            </a:endParaRPr>
          </a:p>
          <a:p>
            <a:pPr marL="180975" indent="-180975" fontAlgn="auto">
              <a:spcBef>
                <a:spcPts val="0"/>
              </a:spcBef>
              <a:spcAft>
                <a:spcPts val="120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it-IT" sz="1200" dirty="0" err="1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L</a:t>
            </a:r>
            <a:r>
              <a:rPr lang="it-IT" sz="1200" dirty="0" err="1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itter</a:t>
            </a:r>
            <a:r>
              <a:rPr lang="it-IT" sz="1200" dirty="0" smtClean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it-IT" sz="1200" dirty="0"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in biota</a:t>
            </a:r>
          </a:p>
        </p:txBody>
      </p:sp>
      <p:sp>
        <p:nvSpPr>
          <p:cNvPr id="40" name="Rettangolo arrotondato 39"/>
          <p:cNvSpPr/>
          <p:nvPr/>
        </p:nvSpPr>
        <p:spPr bwMode="auto">
          <a:xfrm>
            <a:off x="125761" y="2564904"/>
            <a:ext cx="3582143" cy="3528392"/>
          </a:xfrm>
          <a:prstGeom prst="roundRect">
            <a:avLst/>
          </a:prstGeom>
          <a:noFill/>
          <a:ln w="28575">
            <a:solidFill>
              <a:srgbClr val="0070C0"/>
            </a:solidFill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5123" name="Text Box 32"/>
          <p:cNvSpPr txBox="1">
            <a:spLocks noChangeArrowheads="1"/>
          </p:cNvSpPr>
          <p:nvPr/>
        </p:nvSpPr>
        <p:spPr bwMode="auto">
          <a:xfrm>
            <a:off x="7092950" y="5805488"/>
            <a:ext cx="633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24460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24460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>
                <a:srgbClr val="EE2C26"/>
              </a:buClr>
              <a:buSzPct val="140000"/>
              <a:buFontTx/>
              <a:buNone/>
            </a:pPr>
            <a:r>
              <a:rPr lang="it-IT" altLang="it-IT" sz="1200" b="1" u="none">
                <a:solidFill>
                  <a:schemeClr val="bg2"/>
                </a:solidFill>
                <a:latin typeface="Comic Sans MS" pitchFamily="66" charset="0"/>
              </a:rPr>
              <a:t>Nardò</a:t>
            </a:r>
          </a:p>
        </p:txBody>
      </p:sp>
      <p:sp>
        <p:nvSpPr>
          <p:cNvPr id="5124" name="Text Box 32"/>
          <p:cNvSpPr txBox="1">
            <a:spLocks noChangeArrowheads="1"/>
          </p:cNvSpPr>
          <p:nvPr/>
        </p:nvSpPr>
        <p:spPr bwMode="auto">
          <a:xfrm>
            <a:off x="7092950" y="5805488"/>
            <a:ext cx="63341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24460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24460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244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2446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>
                <a:srgbClr val="EE2C26"/>
              </a:buClr>
              <a:buSzPct val="140000"/>
              <a:buFontTx/>
              <a:buNone/>
            </a:pPr>
            <a:r>
              <a:rPr lang="it-IT" altLang="it-IT" sz="1200" b="1" u="none">
                <a:solidFill>
                  <a:schemeClr val="bg2"/>
                </a:solidFill>
                <a:latin typeface="Comic Sans MS" pitchFamily="66" charset="0"/>
              </a:rPr>
              <a:t>Nardò</a:t>
            </a:r>
          </a:p>
        </p:txBody>
      </p:sp>
      <p:grpSp>
        <p:nvGrpSpPr>
          <p:cNvPr id="15" name="Gruppo 14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475163" name="Text Box 27"/>
            <p:cNvSpPr txBox="1">
              <a:spLocks noChangeArrowheads="1"/>
            </p:cNvSpPr>
            <p:nvPr/>
          </p:nvSpPr>
          <p:spPr bwMode="auto">
            <a:xfrm>
              <a:off x="2176532" y="334536"/>
              <a:ext cx="50387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contesto</a:t>
              </a: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ambientale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9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06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22" name="Immagine 8" descr="TAV_1.t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854075"/>
            <a:ext cx="8439150" cy="595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sellaDiTesto 22"/>
          <p:cNvSpPr txBox="1"/>
          <p:nvPr/>
        </p:nvSpPr>
        <p:spPr>
          <a:xfrm>
            <a:off x="3233053" y="870856"/>
            <a:ext cx="74022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it-IT" sz="1800" b="1" dirty="0" smtClean="0">
                <a:solidFill>
                  <a:schemeClr val="bg1"/>
                </a:solidFill>
                <a:latin typeface="+mj-lt"/>
              </a:rPr>
              <a:t>AMP</a:t>
            </a:r>
            <a:endParaRPr lang="it-IT" sz="1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475163" name="Text Box 27"/>
          <p:cNvSpPr txBox="1">
            <a:spLocks noChangeArrowheads="1"/>
          </p:cNvSpPr>
          <p:nvPr/>
        </p:nvSpPr>
        <p:spPr bwMode="auto">
          <a:xfrm>
            <a:off x="1534886" y="334536"/>
            <a:ext cx="62810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AMP PORTO CESAREO: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emergenze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paesaggistiche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ambientali</a:t>
            </a:r>
            <a:endParaRPr lang="en-GB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9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grpSp>
        <p:nvGrpSpPr>
          <p:cNvPr id="15" name="Gruppo 14"/>
          <p:cNvGrpSpPr/>
          <p:nvPr/>
        </p:nvGrpSpPr>
        <p:grpSpPr>
          <a:xfrm>
            <a:off x="0" y="1088253"/>
            <a:ext cx="9144000" cy="5592513"/>
            <a:chOff x="381000" y="1197113"/>
            <a:chExt cx="9144000" cy="5592513"/>
          </a:xfrm>
        </p:grpSpPr>
        <p:pic>
          <p:nvPicPr>
            <p:cNvPr id="16" name="Immagine 15" descr="P_20150112_105059_PN.jpg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81000" y="1197113"/>
              <a:ext cx="9144000" cy="1401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" name="Gruppo 26"/>
            <p:cNvGrpSpPr>
              <a:grpSpLocks/>
            </p:cNvGrpSpPr>
            <p:nvPr/>
          </p:nvGrpSpPr>
          <p:grpSpPr bwMode="auto">
            <a:xfrm>
              <a:off x="1184275" y="4778263"/>
              <a:ext cx="7537450" cy="2011363"/>
              <a:chOff x="899592" y="4725144"/>
              <a:chExt cx="7538532" cy="2009854"/>
            </a:xfrm>
          </p:grpSpPr>
          <p:pic>
            <p:nvPicPr>
              <p:cNvPr id="24" name="Immagine 17" descr="Schermata 2016-02-11 alle 11.18.29.png"/>
              <p:cNvPicPr>
                <a:picLocks noChangeAspect="1"/>
              </p:cNvPicPr>
              <p:nvPr/>
            </p:nvPicPr>
            <p:blipFill>
              <a:blip r:embed="rId6" cstate="email"/>
              <a:srcRect/>
              <a:stretch>
                <a:fillRect/>
              </a:stretch>
            </p:blipFill>
            <p:spPr bwMode="auto">
              <a:xfrm>
                <a:off x="4860032" y="4725144"/>
                <a:ext cx="3578092" cy="2009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Immagine 19" descr="Schermata 2016-02-11 alle 11.17.59.png"/>
              <p:cNvPicPr>
                <a:picLocks noChangeAspect="1"/>
              </p:cNvPicPr>
              <p:nvPr/>
            </p:nvPicPr>
            <p:blipFill>
              <a:blip r:embed="rId7" cstate="email"/>
              <a:srcRect/>
              <a:stretch>
                <a:fillRect/>
              </a:stretch>
            </p:blipFill>
            <p:spPr bwMode="auto">
              <a:xfrm>
                <a:off x="899592" y="4741347"/>
                <a:ext cx="3563888" cy="1977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" name="Gruppo 12"/>
            <p:cNvGrpSpPr/>
            <p:nvPr/>
          </p:nvGrpSpPr>
          <p:grpSpPr>
            <a:xfrm>
              <a:off x="412750" y="2788456"/>
              <a:ext cx="9080500" cy="1800225"/>
              <a:chOff x="412750" y="2791213"/>
              <a:chExt cx="9080500" cy="1800225"/>
            </a:xfrm>
          </p:grpSpPr>
          <p:pic>
            <p:nvPicPr>
              <p:cNvPr id="21" name="Immagine 16" descr="Schermata 2016-02-11 alle 10.26.15.png"/>
              <p:cNvPicPr>
                <a:picLocks noChangeAspect="1"/>
              </p:cNvPicPr>
              <p:nvPr/>
            </p:nvPicPr>
            <p:blipFill>
              <a:blip r:embed="rId8" cstate="email"/>
              <a:srcRect/>
              <a:stretch>
                <a:fillRect/>
              </a:stretch>
            </p:blipFill>
            <p:spPr bwMode="auto">
              <a:xfrm>
                <a:off x="3577372" y="2827218"/>
                <a:ext cx="3073644" cy="1728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Immagine 21" descr="Butta_Pc.jpg"/>
              <p:cNvPicPr>
                <a:picLocks noChangeAspect="1"/>
              </p:cNvPicPr>
              <p:nvPr/>
            </p:nvPicPr>
            <p:blipFill>
              <a:blip r:embed="rId9" cstate="email"/>
              <a:srcRect/>
              <a:stretch>
                <a:fillRect/>
              </a:stretch>
            </p:blipFill>
            <p:spPr bwMode="auto">
              <a:xfrm>
                <a:off x="6708034" y="2791213"/>
                <a:ext cx="2785216" cy="1800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Immagine 22" descr="Schermata 2016-02-11 alle 10.25.38.png"/>
              <p:cNvPicPr>
                <a:picLocks noChangeAspect="1"/>
              </p:cNvPicPr>
              <p:nvPr/>
            </p:nvPicPr>
            <p:blipFill>
              <a:blip r:embed="rId10" cstate="email"/>
              <a:srcRect/>
              <a:stretch>
                <a:fillRect/>
              </a:stretch>
            </p:blipFill>
            <p:spPr bwMode="auto">
              <a:xfrm>
                <a:off x="412750" y="2827218"/>
                <a:ext cx="3107603" cy="1728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063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3" name="Gruppo 22"/>
          <p:cNvGrpSpPr/>
          <p:nvPr/>
        </p:nvGrpSpPr>
        <p:grpSpPr>
          <a:xfrm>
            <a:off x="144158" y="1633655"/>
            <a:ext cx="7515922" cy="5152676"/>
            <a:chOff x="2339975" y="2138363"/>
            <a:chExt cx="6804025" cy="4603750"/>
          </a:xfrm>
        </p:grpSpPr>
        <p:sp>
          <p:nvSpPr>
            <p:cNvPr id="6146" name="Text Box 32"/>
            <p:cNvSpPr txBox="1">
              <a:spLocks noChangeArrowheads="1"/>
            </p:cNvSpPr>
            <p:nvPr/>
          </p:nvSpPr>
          <p:spPr bwMode="auto">
            <a:xfrm>
              <a:off x="7092950" y="5589588"/>
              <a:ext cx="633413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4600" algn="l"/>
                </a:tabLs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4600" algn="l"/>
                </a:tabLs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4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Clr>
                  <a:srgbClr val="EE2C26"/>
                </a:buClr>
                <a:buSzPct val="140000"/>
                <a:buFontTx/>
                <a:buNone/>
              </a:pPr>
              <a:r>
                <a:rPr lang="it-IT" altLang="it-IT" sz="1200" b="1" u="none">
                  <a:solidFill>
                    <a:schemeClr val="bg2"/>
                  </a:solidFill>
                  <a:latin typeface="Comic Sans MS" pitchFamily="66" charset="0"/>
                </a:rPr>
                <a:t>Nardò</a:t>
              </a:r>
            </a:p>
          </p:txBody>
        </p:sp>
        <p:sp>
          <p:nvSpPr>
            <p:cNvPr id="6147" name="Text Box 32"/>
            <p:cNvSpPr txBox="1">
              <a:spLocks noChangeArrowheads="1"/>
            </p:cNvSpPr>
            <p:nvPr/>
          </p:nvSpPr>
          <p:spPr bwMode="auto">
            <a:xfrm>
              <a:off x="7092950" y="5589588"/>
              <a:ext cx="633413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4600" algn="l"/>
                </a:tabLs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4600" algn="l"/>
                </a:tabLs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4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Clr>
                  <a:srgbClr val="EE2C26"/>
                </a:buClr>
                <a:buSzPct val="140000"/>
                <a:buFontTx/>
                <a:buNone/>
              </a:pPr>
              <a:r>
                <a:rPr lang="it-IT" altLang="it-IT" sz="1200" b="1" u="none">
                  <a:solidFill>
                    <a:schemeClr val="bg2"/>
                  </a:solidFill>
                  <a:latin typeface="Comic Sans MS" pitchFamily="66" charset="0"/>
                </a:rPr>
                <a:t>Nardò</a:t>
              </a:r>
            </a:p>
          </p:txBody>
        </p:sp>
        <p:sp>
          <p:nvSpPr>
            <p:cNvPr id="6148" name="Text Box 31"/>
            <p:cNvSpPr txBox="1">
              <a:spLocks noChangeArrowheads="1"/>
            </p:cNvSpPr>
            <p:nvPr/>
          </p:nvSpPr>
          <p:spPr bwMode="auto">
            <a:xfrm>
              <a:off x="4211638" y="2708275"/>
              <a:ext cx="1490662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279400">
                <a:spcBef>
                  <a:spcPct val="20000"/>
                </a:spcBef>
                <a:buChar char="•"/>
                <a:tabLst>
                  <a:tab pos="1244600" algn="l"/>
                </a:tabLs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4600" algn="l"/>
                </a:tabLs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4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>
                  <a:srgbClr val="EE2C26"/>
                </a:buClr>
                <a:buSzPct val="140000"/>
                <a:buFontTx/>
                <a:buNone/>
              </a:pPr>
              <a:r>
                <a:rPr lang="it-IT" altLang="it-IT" sz="1200" b="1" u="none">
                  <a:solidFill>
                    <a:schemeClr val="bg2"/>
                  </a:solidFill>
                  <a:latin typeface="Comic Sans MS" pitchFamily="66" charset="0"/>
                </a:rPr>
                <a:t>Porto Cesareo</a:t>
              </a:r>
            </a:p>
          </p:txBody>
        </p:sp>
        <p:pic>
          <p:nvPicPr>
            <p:cNvPr id="6151" name="Picture 23" descr="AMP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975" y="2138363"/>
              <a:ext cx="6804025" cy="4603750"/>
            </a:xfrm>
            <a:prstGeom prst="rect">
              <a:avLst/>
            </a:pr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7596188" y="3651250"/>
              <a:ext cx="0" cy="2592388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7235825" y="6243638"/>
              <a:ext cx="1174750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4600" algn="l"/>
                </a:tabLs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4600" algn="l"/>
                </a:tabLs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4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>
                  <a:srgbClr val="EE2C26"/>
                </a:buClr>
                <a:buSzPct val="140000"/>
                <a:buFontTx/>
                <a:buNone/>
              </a:pPr>
              <a:r>
                <a:rPr lang="it-IT" altLang="it-IT" sz="1000">
                  <a:solidFill>
                    <a:srgbClr val="FFFFFF"/>
                  </a:solidFill>
                  <a:latin typeface="Comic Sans MS" pitchFamily="66" charset="0"/>
                </a:rPr>
                <a:t>5 miglia nautiche</a:t>
              </a:r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H="1">
              <a:off x="4643438" y="3651250"/>
              <a:ext cx="2881312" cy="2232025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3563938" y="5883275"/>
              <a:ext cx="1174750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4600" algn="l"/>
                </a:tabLs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4600" algn="l"/>
                </a:tabLs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4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>
                  <a:srgbClr val="EE2C26"/>
                </a:buClr>
                <a:buSzPct val="140000"/>
                <a:buFontTx/>
                <a:buNone/>
              </a:pPr>
              <a:r>
                <a:rPr lang="it-IT" altLang="it-IT" sz="1000">
                  <a:solidFill>
                    <a:srgbClr val="FFFFFF"/>
                  </a:solidFill>
                  <a:latin typeface="Comic Sans MS" pitchFamily="66" charset="0"/>
                </a:rPr>
                <a:t>7 miglia nautiche</a:t>
              </a:r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 flipH="1" flipV="1">
              <a:off x="4284663" y="3217863"/>
              <a:ext cx="3240087" cy="360362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3276600" y="2859088"/>
              <a:ext cx="1174750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tabLst>
                  <a:tab pos="1244600" algn="l"/>
                </a:tabLs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tabLst>
                  <a:tab pos="1244600" algn="l"/>
                </a:tabLs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tabLst>
                  <a:tab pos="1244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1244600" algn="l"/>
                </a:tabLs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Clr>
                  <a:srgbClr val="EE2C26"/>
                </a:buClr>
                <a:buSzPct val="140000"/>
                <a:buFontTx/>
                <a:buNone/>
              </a:pPr>
              <a:r>
                <a:rPr lang="it-IT" altLang="it-IT" sz="1000">
                  <a:solidFill>
                    <a:srgbClr val="FFFFFF"/>
                  </a:solidFill>
                  <a:latin typeface="Comic Sans MS" pitchFamily="66" charset="0"/>
                </a:rPr>
                <a:t>6 miglia nautiche</a:t>
              </a:r>
            </a:p>
          </p:txBody>
        </p:sp>
      </p:grpSp>
      <p:pic>
        <p:nvPicPr>
          <p:cNvPr id="25" name="Picture 1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965" y="660088"/>
            <a:ext cx="5139482" cy="211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Gruppo 39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2410302" y="334536"/>
              <a:ext cx="45711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contesto</a:t>
              </a: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antropico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19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spiaggiati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20" name="Picture 2" descr="C:\Users\UtentePc\Desktop\condivisa_sergio\marine_strategy\marine_litter_2017\siti_marine_litter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025968"/>
            <a:ext cx="4643041" cy="32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riangolo rettangolo 20"/>
          <p:cNvSpPr/>
          <p:nvPr/>
        </p:nvSpPr>
        <p:spPr>
          <a:xfrm rot="19721225">
            <a:off x="4774134" y="3583508"/>
            <a:ext cx="3565252" cy="409480"/>
          </a:xfrm>
          <a:prstGeom prst="rtTriangl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2" name="Picture 3" descr="C:\Users\UtentePc\Desktop\condivisa_sergio\marine_strategy\marine_litter_2017\monitoraggi\sito_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30224"/>
            <a:ext cx="4914652" cy="347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UtentePc\Desktop\condivisa_sergio\marine_strategy\marine_litter_2017\monitoraggi\novembre_2017\20_21.11.2017\21.11.2017_1.jpe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440" y="4308843"/>
            <a:ext cx="3350727" cy="223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79009"/>
            <a:ext cx="3304195" cy="255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spiaggiati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19" name="Picture 3" descr="C:\Users\UtentePc\Desktop\condivisa_sergio\marine_strategy\marine_litter_2017\foto\gazzetta_del_mezzogiorno_25.11.2017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3" y="3677921"/>
            <a:ext cx="3158524" cy="177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magine 24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73" y="676814"/>
            <a:ext cx="3438952" cy="6095733"/>
          </a:xfrm>
          <a:prstGeom prst="rect">
            <a:avLst/>
          </a:prstGeom>
        </p:spPr>
      </p:pic>
      <p:pic>
        <p:nvPicPr>
          <p:cNvPr id="26" name="Picture 4" descr="C:\Users\UtentePc\Desktop\condivisa_sergio\marine_strategy\marine_litter_2017\monitoraggi\novembre_2017\07.12.2017\sm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64" y="840104"/>
            <a:ext cx="3467224" cy="260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UtentePc\Desktop\condivisa_sergio\marine_strategy\marine_litter_2017\foto\microplastiche_marine_litter_15.11.2018.jpe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002" y="1997173"/>
            <a:ext cx="1731972" cy="230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ttangolo 27"/>
          <p:cNvSpPr/>
          <p:nvPr/>
        </p:nvSpPr>
        <p:spPr>
          <a:xfrm>
            <a:off x="323528" y="5612708"/>
            <a:ext cx="4934446" cy="122413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Freccia a destra 28"/>
          <p:cNvSpPr/>
          <p:nvPr/>
        </p:nvSpPr>
        <p:spPr>
          <a:xfrm rot="6949688">
            <a:off x="4676201" y="4819900"/>
            <a:ext cx="1368152" cy="769306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92551" y="5601822"/>
            <a:ext cx="468052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IT 1 – buste, sacchetti </a:t>
            </a:r>
            <a:r>
              <a:rPr lang="it-IT" sz="1100" dirty="0" err="1" smtClean="0"/>
              <a:t>ecc</a:t>
            </a:r>
            <a:endParaRPr lang="it-IT" sz="1100" dirty="0" smtClean="0"/>
          </a:p>
          <a:p>
            <a:r>
              <a:rPr lang="it-IT" sz="1100" dirty="0" smtClean="0"/>
              <a:t>IT 2 – bottiglie e contenitori in plastica, </a:t>
            </a:r>
            <a:r>
              <a:rPr lang="it-IT" sz="1100" dirty="0" err="1" smtClean="0"/>
              <a:t>ecc</a:t>
            </a:r>
            <a:r>
              <a:rPr lang="it-IT" sz="1100" dirty="0" smtClean="0"/>
              <a:t>…</a:t>
            </a:r>
          </a:p>
          <a:p>
            <a:r>
              <a:rPr lang="it-IT" sz="1100" dirty="0" smtClean="0"/>
              <a:t>IT 7 – cannucce, bicchieri, contenitori alimenti, tappi, </a:t>
            </a:r>
            <a:r>
              <a:rPr lang="it-IT" sz="1100" dirty="0" err="1" smtClean="0"/>
              <a:t>ecc</a:t>
            </a:r>
            <a:r>
              <a:rPr lang="it-IT" sz="1100" dirty="0" smtClean="0"/>
              <a:t>…</a:t>
            </a:r>
          </a:p>
          <a:p>
            <a:r>
              <a:rPr lang="it-IT" sz="1100" dirty="0" smtClean="0"/>
              <a:t>IT 17 – retine per le cozze, </a:t>
            </a:r>
            <a:r>
              <a:rPr lang="it-IT" sz="1100" dirty="0" err="1" smtClean="0"/>
              <a:t>ecc</a:t>
            </a:r>
            <a:r>
              <a:rPr lang="it-IT" sz="1100" dirty="0" smtClean="0"/>
              <a:t>…</a:t>
            </a:r>
          </a:p>
          <a:p>
            <a:r>
              <a:rPr lang="it-IT" sz="1100" dirty="0" smtClean="0"/>
              <a:t>IT 32 – mozziconi di sigarette, </a:t>
            </a:r>
            <a:r>
              <a:rPr lang="it-IT" sz="1100" dirty="0" err="1" smtClean="0"/>
              <a:t>ecc</a:t>
            </a:r>
            <a:r>
              <a:rPr lang="it-IT" sz="1100" dirty="0" smtClean="0"/>
              <a:t>….</a:t>
            </a:r>
          </a:p>
          <a:p>
            <a:r>
              <a:rPr lang="it-IT" sz="1100" dirty="0" smtClean="0"/>
              <a:t>IT 19 – altri oggetti/frammenti di plastica</a:t>
            </a:r>
          </a:p>
          <a:p>
            <a:r>
              <a:rPr lang="it-IT" sz="1100" dirty="0" smtClean="0"/>
              <a:t>IT 53 – </a:t>
            </a:r>
            <a:r>
              <a:rPr lang="it-IT" sz="1100" dirty="0" err="1" smtClean="0"/>
              <a:t>cotton</a:t>
            </a:r>
            <a:r>
              <a:rPr lang="it-IT" sz="1100" dirty="0" smtClean="0"/>
              <a:t> </a:t>
            </a:r>
            <a:r>
              <a:rPr lang="it-IT" sz="1100" dirty="0" err="1" smtClean="0"/>
              <a:t>fioc</a:t>
            </a:r>
            <a:endParaRPr lang="it-IT" sz="1100" dirty="0" smtClean="0"/>
          </a:p>
          <a:p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sui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fondali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14" name="Picture 12" descr="C:\Users\UtentePc\Desktop\foto\side\IMG_151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10618" y="908720"/>
            <a:ext cx="7122765" cy="4390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sui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fondali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8" name="Picture 4" descr="Tires and Debris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940152" y="3861048"/>
            <a:ext cx="2447925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23" descr="imagesCAO5RTH5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503" y="1412776"/>
            <a:ext cx="456150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10"/>
          <p:cNvSpPr txBox="1">
            <a:spLocks noChangeArrowheads="1"/>
          </p:cNvSpPr>
          <p:nvPr/>
        </p:nvSpPr>
        <p:spPr bwMode="auto">
          <a:xfrm>
            <a:off x="3634885" y="800894"/>
            <a:ext cx="18742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dirty="0" smtClean="0">
                <a:solidFill>
                  <a:srgbClr val="7030A0"/>
                </a:solidFill>
                <a:latin typeface="Candara" pitchFamily="34" charset="0"/>
              </a:rPr>
              <a:t>SIDE SCAN  SONAR K3900</a:t>
            </a:r>
            <a:endParaRPr lang="it-IT" sz="1200" b="1" dirty="0">
              <a:solidFill>
                <a:srgbClr val="7030A0"/>
              </a:solidFill>
              <a:latin typeface="Candara" pitchFamily="34" charset="0"/>
            </a:endParaRPr>
          </a:p>
        </p:txBody>
      </p:sp>
      <p:grpSp>
        <p:nvGrpSpPr>
          <p:cNvPr id="11" name="Gruppo 10"/>
          <p:cNvGrpSpPr/>
          <p:nvPr/>
        </p:nvGrpSpPr>
        <p:grpSpPr>
          <a:xfrm>
            <a:off x="0" y="1268760"/>
            <a:ext cx="9032691" cy="4591045"/>
            <a:chOff x="0" y="1268760"/>
            <a:chExt cx="9032691" cy="4591045"/>
          </a:xfrm>
        </p:grpSpPr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0" y="4844142"/>
              <a:ext cx="4860032" cy="10156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just">
                <a:buFontTx/>
                <a:buNone/>
              </a:pPr>
              <a:r>
                <a:rPr lang="it-IT" sz="1200" i="1" u="sng" dirty="0">
                  <a:solidFill>
                    <a:srgbClr val="7030A0"/>
                  </a:solidFill>
                </a:rPr>
                <a:t>Specifiche tecniche</a:t>
              </a:r>
              <a:r>
                <a:rPr lang="it-IT" sz="1200" i="1" dirty="0">
                  <a:solidFill>
                    <a:srgbClr val="7030A0"/>
                  </a:solidFill>
                </a:rPr>
                <a:t>: frequenza acustica: 445 - 900 </a:t>
              </a:r>
              <a:r>
                <a:rPr lang="it-IT" sz="1200" i="1" dirty="0" err="1">
                  <a:solidFill>
                    <a:srgbClr val="7030A0"/>
                  </a:solidFill>
                </a:rPr>
                <a:t>K</a:t>
              </a:r>
              <a:r>
                <a:rPr lang="it-IT" sz="1200" i="1" dirty="0" err="1" smtClean="0">
                  <a:solidFill>
                    <a:srgbClr val="7030A0"/>
                  </a:solidFill>
                </a:rPr>
                <a:t>Hz</a:t>
              </a:r>
              <a:r>
                <a:rPr lang="it-IT" sz="1200" i="1" dirty="0" smtClean="0">
                  <a:solidFill>
                    <a:srgbClr val="7030A0"/>
                  </a:solidFill>
                </a:rPr>
                <a:t>; </a:t>
              </a:r>
              <a:r>
                <a:rPr lang="it-IT" sz="1200" i="1" dirty="0" err="1">
                  <a:solidFill>
                    <a:srgbClr val="7030A0"/>
                  </a:solidFill>
                </a:rPr>
                <a:t>beams</a:t>
              </a:r>
              <a:r>
                <a:rPr lang="it-IT" sz="1200" i="1" dirty="0">
                  <a:solidFill>
                    <a:srgbClr val="7030A0"/>
                  </a:solidFill>
                </a:rPr>
                <a:t> orizzontali:0.21°; verticali 40°: 500 Watt; ingresso per GPS (Global </a:t>
              </a:r>
              <a:r>
                <a:rPr lang="it-IT" sz="1200" i="1" dirty="0" err="1">
                  <a:solidFill>
                    <a:srgbClr val="7030A0"/>
                  </a:solidFill>
                </a:rPr>
                <a:t>Positioning</a:t>
              </a:r>
              <a:r>
                <a:rPr lang="it-IT" sz="1200" i="1" dirty="0">
                  <a:solidFill>
                    <a:srgbClr val="7030A0"/>
                  </a:solidFill>
                </a:rPr>
                <a:t> System); </a:t>
              </a:r>
              <a:r>
                <a:rPr lang="it-IT" sz="1200" i="1" dirty="0" err="1">
                  <a:solidFill>
                    <a:srgbClr val="7030A0"/>
                  </a:solidFill>
                </a:rPr>
                <a:t>range</a:t>
              </a:r>
              <a:r>
                <a:rPr lang="it-IT" sz="1200" i="1" dirty="0">
                  <a:solidFill>
                    <a:srgbClr val="7030A0"/>
                  </a:solidFill>
                </a:rPr>
                <a:t> di scala 12 valori da 10 a </a:t>
              </a:r>
              <a:r>
                <a:rPr lang="it-IT" sz="1200" i="1" dirty="0" smtClean="0">
                  <a:solidFill>
                    <a:srgbClr val="7030A0"/>
                  </a:solidFill>
                </a:rPr>
                <a:t>150 m</a:t>
              </a:r>
              <a:r>
                <a:rPr lang="it-IT" sz="1200" i="1" dirty="0">
                  <a:solidFill>
                    <a:srgbClr val="7030A0"/>
                  </a:solidFill>
                </a:rPr>
                <a:t>; </a:t>
              </a:r>
              <a:r>
                <a:rPr lang="it-IT" sz="1200" i="1" dirty="0" err="1">
                  <a:solidFill>
                    <a:srgbClr val="7030A0"/>
                  </a:solidFill>
                </a:rPr>
                <a:t>range</a:t>
              </a:r>
              <a:r>
                <a:rPr lang="it-IT" sz="1200" i="1" dirty="0">
                  <a:solidFill>
                    <a:srgbClr val="7030A0"/>
                  </a:solidFill>
                </a:rPr>
                <a:t> massimo 150 metri a 445 </a:t>
              </a:r>
              <a:r>
                <a:rPr lang="it-IT" sz="1200" i="1" dirty="0" err="1">
                  <a:solidFill>
                    <a:srgbClr val="7030A0"/>
                  </a:solidFill>
                </a:rPr>
                <a:t>KHz</a:t>
              </a:r>
              <a:r>
                <a:rPr lang="it-IT" sz="1200" i="1" dirty="0">
                  <a:solidFill>
                    <a:srgbClr val="7030A0"/>
                  </a:solidFill>
                </a:rPr>
                <a:t>, 50 metri a 900 kHz; ingresso per compensatore d’onda; dimensioni: altezza 8.9 x larghezza 122; peso contenuto: 29 </a:t>
              </a:r>
              <a:r>
                <a:rPr lang="it-IT" sz="1200" i="1" dirty="0" smtClean="0">
                  <a:solidFill>
                    <a:srgbClr val="7030A0"/>
                  </a:solidFill>
                </a:rPr>
                <a:t>kg.</a:t>
              </a:r>
              <a:endParaRPr lang="it-IT" sz="1200" dirty="0">
                <a:solidFill>
                  <a:srgbClr val="7030A0"/>
                </a:solidFill>
              </a:endParaRPr>
            </a:p>
          </p:txBody>
        </p:sp>
        <p:cxnSp>
          <p:nvCxnSpPr>
            <p:cNvPr id="13" name="Connettore 2 12"/>
            <p:cNvCxnSpPr/>
            <p:nvPr/>
          </p:nvCxnSpPr>
          <p:spPr>
            <a:xfrm flipV="1">
              <a:off x="3347864" y="2780577"/>
              <a:ext cx="1680460" cy="5044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uppo 46"/>
            <p:cNvGrpSpPr/>
            <p:nvPr/>
          </p:nvGrpSpPr>
          <p:grpSpPr>
            <a:xfrm>
              <a:off x="5076056" y="1268760"/>
              <a:ext cx="3956635" cy="2405586"/>
              <a:chOff x="5076056" y="1268760"/>
              <a:chExt cx="3956635" cy="2405586"/>
            </a:xfrm>
          </p:grpSpPr>
          <p:grpSp>
            <p:nvGrpSpPr>
              <p:cNvPr id="16" name="Gruppo 25"/>
              <p:cNvGrpSpPr/>
              <p:nvPr/>
            </p:nvGrpSpPr>
            <p:grpSpPr>
              <a:xfrm>
                <a:off x="5076057" y="1277381"/>
                <a:ext cx="3956634" cy="2396965"/>
                <a:chOff x="5062481" y="1484783"/>
                <a:chExt cx="3757991" cy="2261571"/>
              </a:xfrm>
            </p:grpSpPr>
            <p:pic>
              <p:nvPicPr>
                <p:cNvPr id="18" name="Immagine 9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 l="1869" t="29420" r="5296" b="2570"/>
                <a:stretch>
                  <a:fillRect/>
                </a:stretch>
              </p:blipFill>
              <p:spPr bwMode="auto">
                <a:xfrm>
                  <a:off x="5062481" y="1484783"/>
                  <a:ext cx="3757991" cy="22615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9" name="Rectangle 5"/>
                <p:cNvSpPr>
                  <a:spLocks noChangeArrowheads="1"/>
                </p:cNvSpPr>
                <p:nvPr/>
              </p:nvSpPr>
              <p:spPr bwMode="auto">
                <a:xfrm>
                  <a:off x="6840694" y="2144712"/>
                  <a:ext cx="1872208" cy="3484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anchor="ctr">
                  <a:spAutoFit/>
                </a:bodyPr>
                <a:lstStyle/>
                <a:p>
                  <a:pPr algn="just" eaLnBrk="0" hangingPunct="0">
                    <a:lnSpc>
                      <a:spcPct val="200000"/>
                    </a:lnSpc>
                  </a:pPr>
                  <a:r>
                    <a:rPr lang="it-IT" sz="900" dirty="0" smtClean="0">
                      <a:solidFill>
                        <a:srgbClr val="7030A0"/>
                      </a:solidFill>
                      <a:latin typeface="Candara" pitchFamily="34" charset="0"/>
                      <a:ea typeface="Times New Roman" pitchFamily="18" charset="0"/>
                      <a:cs typeface="Arial" charset="0"/>
                    </a:rPr>
                    <a:t>Software Sonar PRO</a:t>
                  </a:r>
                  <a:endParaRPr lang="it-IT" sz="900" dirty="0">
                    <a:solidFill>
                      <a:srgbClr val="7030A0"/>
                    </a:solidFill>
                    <a:latin typeface="Candara" pitchFamily="34" charset="0"/>
                    <a:ea typeface="Times New Roman" pitchFamily="18" charset="0"/>
                    <a:cs typeface="Arial" charset="0"/>
                  </a:endParaRPr>
                </a:p>
              </p:txBody>
            </p:sp>
          </p:grpSp>
          <p:pic>
            <p:nvPicPr>
              <p:cNvPr id="17" name="Picture 3" descr="http://www.getprice.com.au/images/uploadimg/1417/30HG9402034000.jpg"/>
              <p:cNvPicPr>
                <a:picLocks noChangeAspect="1" noChangeArrowheads="1"/>
              </p:cNvPicPr>
              <p:nvPr/>
            </p:nvPicPr>
            <p:blipFill>
              <a:blip r:embed="rId8" cstate="email"/>
              <a:srcRect b="-3157"/>
              <a:stretch>
                <a:fillRect/>
              </a:stretch>
            </p:blipFill>
            <p:spPr bwMode="auto">
              <a:xfrm>
                <a:off x="5076056" y="1268760"/>
                <a:ext cx="739327" cy="10567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sui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fondali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3382963" y="747829"/>
            <a:ext cx="237807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buClrTx/>
              <a:buSzTx/>
              <a:buFontTx/>
              <a:buNone/>
            </a:pPr>
            <a:r>
              <a:rPr lang="it-IT" sz="1200" b="1" dirty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Sistema </a:t>
            </a:r>
            <a:r>
              <a:rPr lang="it-IT" sz="1200" b="1" dirty="0" err="1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Multibeam</a:t>
            </a:r>
            <a:r>
              <a:rPr lang="it-IT" sz="1200" b="1" dirty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 R2 </a:t>
            </a:r>
            <a:r>
              <a:rPr lang="it-IT" sz="1200" b="1" dirty="0" err="1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Sonic</a:t>
            </a:r>
            <a:r>
              <a:rPr lang="it-IT" sz="1200" b="1" dirty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 2022</a:t>
            </a:r>
          </a:p>
        </p:txBody>
      </p:sp>
      <p:pic>
        <p:nvPicPr>
          <p:cNvPr id="21" name="Immagine 20" descr="Echo_Sounding_USN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7500" y="1484784"/>
            <a:ext cx="3903011" cy="2736304"/>
          </a:xfrm>
          <a:prstGeom prst="rect">
            <a:avLst/>
          </a:prstGeom>
        </p:spPr>
      </p:pic>
      <p:grpSp>
        <p:nvGrpSpPr>
          <p:cNvPr id="22" name="Gruppo 21"/>
          <p:cNvGrpSpPr/>
          <p:nvPr/>
        </p:nvGrpSpPr>
        <p:grpSpPr>
          <a:xfrm>
            <a:off x="-72008" y="1196752"/>
            <a:ext cx="9216008" cy="5601873"/>
            <a:chOff x="-72008" y="1196752"/>
            <a:chExt cx="9216008" cy="5601873"/>
          </a:xfrm>
        </p:grpSpPr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6300192" y="1340768"/>
              <a:ext cx="2843808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l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it-IT" sz="1000" b="1" dirty="0">
                  <a:solidFill>
                    <a:srgbClr val="7030A0"/>
                  </a:solidFill>
                  <a:ea typeface="Calibri" pitchFamily="34" charset="0"/>
                  <a:cs typeface="Times New Roman" pitchFamily="18" charset="0"/>
                </a:rPr>
                <a:t>Architettura della strumentazione utilizzata</a:t>
              </a:r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-72008" y="4250733"/>
              <a:ext cx="4211960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just">
                <a:buFontTx/>
                <a:buNone/>
              </a:pPr>
              <a:r>
                <a:rPr lang="it-IT" sz="1200" i="1" u="sng" dirty="0">
                  <a:solidFill>
                    <a:srgbClr val="7030A0"/>
                  </a:solidFill>
                </a:rPr>
                <a:t>Specifiche tecniche</a:t>
              </a:r>
              <a:r>
                <a:rPr lang="it-IT" sz="1200" i="1" dirty="0">
                  <a:solidFill>
                    <a:srgbClr val="7030A0"/>
                  </a:solidFill>
                </a:rPr>
                <a:t>: frequenza acustica: </a:t>
              </a:r>
              <a:r>
                <a:rPr lang="it-IT" sz="1200" i="1" dirty="0" smtClean="0">
                  <a:solidFill>
                    <a:srgbClr val="7030A0"/>
                  </a:solidFill>
                </a:rPr>
                <a:t>170 - 450 kHz; </a:t>
              </a:r>
              <a:endParaRPr lang="it-IT" sz="1200" dirty="0">
                <a:solidFill>
                  <a:srgbClr val="7030A0"/>
                </a:solidFill>
              </a:endParaRPr>
            </a:p>
          </p:txBody>
        </p:sp>
        <p:grpSp>
          <p:nvGrpSpPr>
            <p:cNvPr id="25" name="Group 41"/>
            <p:cNvGrpSpPr>
              <a:grpSpLocks/>
            </p:cNvGrpSpPr>
            <p:nvPr/>
          </p:nvGrpSpPr>
          <p:grpSpPr bwMode="auto">
            <a:xfrm>
              <a:off x="4139952" y="1196752"/>
              <a:ext cx="5004048" cy="2952328"/>
              <a:chOff x="1348" y="2644"/>
              <a:chExt cx="9542" cy="5023"/>
            </a:xfrm>
            <a:solidFill>
              <a:schemeClr val="bg2"/>
            </a:solidFill>
          </p:grpSpPr>
          <p:cxnSp>
            <p:nvCxnSpPr>
              <p:cNvPr id="54" name="AutoShape 42"/>
              <p:cNvCxnSpPr>
                <a:cxnSpLocks noChangeShapeType="1"/>
              </p:cNvCxnSpPr>
              <p:nvPr/>
            </p:nvCxnSpPr>
            <p:spPr bwMode="auto">
              <a:xfrm flipH="1">
                <a:off x="6675" y="4339"/>
                <a:ext cx="1710" cy="0"/>
              </a:xfrm>
              <a:prstGeom prst="straightConnector1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5" name="AutoShape 43"/>
              <p:cNvCxnSpPr>
                <a:cxnSpLocks noChangeShapeType="1"/>
              </p:cNvCxnSpPr>
              <p:nvPr/>
            </p:nvCxnSpPr>
            <p:spPr bwMode="auto">
              <a:xfrm flipV="1">
                <a:off x="6555" y="4819"/>
                <a:ext cx="0" cy="165"/>
              </a:xfrm>
              <a:prstGeom prst="straightConnector1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grpSp>
            <p:nvGrpSpPr>
              <p:cNvPr id="56" name="Group 44"/>
              <p:cNvGrpSpPr>
                <a:grpSpLocks/>
              </p:cNvGrpSpPr>
              <p:nvPr/>
            </p:nvGrpSpPr>
            <p:grpSpPr bwMode="auto">
              <a:xfrm>
                <a:off x="1348" y="2644"/>
                <a:ext cx="9542" cy="5023"/>
                <a:chOff x="1348" y="2644"/>
                <a:chExt cx="9542" cy="5023"/>
              </a:xfrm>
              <a:grpFill/>
            </p:grpSpPr>
            <p:sp>
              <p:nvSpPr>
                <p:cNvPr id="57" name="Rectangle 61"/>
                <p:cNvSpPr>
                  <a:spLocks noChangeArrowheads="1"/>
                </p:cNvSpPr>
                <p:nvPr/>
              </p:nvSpPr>
              <p:spPr bwMode="auto">
                <a:xfrm>
                  <a:off x="8385" y="3844"/>
                  <a:ext cx="1770" cy="93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dirty="0" err="1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MultiBeam</a:t>
                  </a:r>
                  <a:endParaRPr kumimoji="0" 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58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079" y="5914"/>
                  <a:ext cx="356" cy="4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6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cxnSp>
              <p:nvCxnSpPr>
                <p:cNvPr id="59" name="AutoShape 46"/>
                <p:cNvCxnSpPr>
                  <a:cxnSpLocks noChangeShapeType="1"/>
                </p:cNvCxnSpPr>
                <p:nvPr/>
              </p:nvCxnSpPr>
              <p:spPr bwMode="auto">
                <a:xfrm>
                  <a:off x="10155" y="4399"/>
                  <a:ext cx="390" cy="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sp>
              <p:nvSpPr>
                <p:cNvPr id="60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5012" y="7249"/>
                  <a:ext cx="572" cy="4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5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cxnSp>
              <p:nvCxnSpPr>
                <p:cNvPr id="61" name="AutoShape 48"/>
                <p:cNvCxnSpPr>
                  <a:cxnSpLocks noChangeShapeType="1"/>
                </p:cNvCxnSpPr>
                <p:nvPr/>
              </p:nvCxnSpPr>
              <p:spPr bwMode="auto">
                <a:xfrm>
                  <a:off x="4877" y="3844"/>
                  <a:ext cx="733" cy="34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grpSp>
              <p:nvGrpSpPr>
                <p:cNvPr id="62" name="Group 49"/>
                <p:cNvGrpSpPr>
                  <a:grpSpLocks/>
                </p:cNvGrpSpPr>
                <p:nvPr/>
              </p:nvGrpSpPr>
              <p:grpSpPr bwMode="auto">
                <a:xfrm>
                  <a:off x="2927" y="2644"/>
                  <a:ext cx="2250" cy="435"/>
                  <a:chOff x="7350" y="2835"/>
                  <a:chExt cx="2250" cy="435"/>
                </a:xfrm>
                <a:grpFill/>
              </p:grpSpPr>
              <p:sp>
                <p:nvSpPr>
                  <p:cNvPr id="89" name="Rectangle 50"/>
                  <p:cNvSpPr>
                    <a:spLocks noChangeArrowheads="1"/>
                  </p:cNvSpPr>
                  <p:nvPr/>
                </p:nvSpPr>
                <p:spPr bwMode="auto">
                  <a:xfrm>
                    <a:off x="7350" y="2835"/>
                    <a:ext cx="2250" cy="435"/>
                  </a:xfrm>
                  <a:prstGeom prst="rect">
                    <a:avLst/>
                  </a:prstGeom>
                  <a:grp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</a:rPr>
                      <a:t>GPS V101</a:t>
                    </a:r>
                    <a:endParaRPr kumimoji="0" 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90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7575" y="2955"/>
                    <a:ext cx="150" cy="195"/>
                  </a:xfrm>
                  <a:prstGeom prst="flowChartConnector">
                    <a:avLst/>
                  </a:prstGeom>
                  <a:grp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>
                      <a:solidFill>
                        <a:srgbClr val="7030A0"/>
                      </a:solidFill>
                    </a:endParaRPr>
                  </a:p>
                </p:txBody>
              </p:sp>
              <p:sp>
                <p:nvSpPr>
                  <p:cNvPr id="91" name="AutoShape 52"/>
                  <p:cNvSpPr>
                    <a:spLocks noChangeArrowheads="1"/>
                  </p:cNvSpPr>
                  <p:nvPr/>
                </p:nvSpPr>
                <p:spPr bwMode="auto">
                  <a:xfrm>
                    <a:off x="9285" y="2955"/>
                    <a:ext cx="150" cy="195"/>
                  </a:xfrm>
                  <a:prstGeom prst="flowChartConnector">
                    <a:avLst/>
                  </a:prstGeom>
                  <a:grp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>
                      <a:solidFill>
                        <a:srgbClr val="7030A0"/>
                      </a:solidFill>
                    </a:endParaRPr>
                  </a:p>
                </p:txBody>
              </p:sp>
            </p:grpSp>
            <p:sp>
              <p:nvSpPr>
                <p:cNvPr id="63" name="AutoShape 53"/>
                <p:cNvSpPr>
                  <a:spLocks noChangeArrowheads="1"/>
                </p:cNvSpPr>
                <p:nvPr/>
              </p:nvSpPr>
              <p:spPr bwMode="auto">
                <a:xfrm>
                  <a:off x="1348" y="4864"/>
                  <a:ext cx="1185" cy="1050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9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PC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9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(QINSY)</a:t>
                  </a:r>
                  <a:endParaRPr kumimoji="0" lang="it-IT" sz="900" b="0" i="0" u="none" strike="noStrike" cap="none" normalizeH="0" baseline="0" dirty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cxnSp>
              <p:nvCxnSpPr>
                <p:cNvPr id="64" name="AutoShape 54"/>
                <p:cNvCxnSpPr>
                  <a:cxnSpLocks noChangeShapeType="1"/>
                </p:cNvCxnSpPr>
                <p:nvPr/>
              </p:nvCxnSpPr>
              <p:spPr bwMode="auto">
                <a:xfrm flipH="1">
                  <a:off x="2310" y="3844"/>
                  <a:ext cx="992" cy="102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65" name="Rectangle 55"/>
                <p:cNvSpPr>
                  <a:spLocks noChangeArrowheads="1"/>
                </p:cNvSpPr>
                <p:nvPr/>
              </p:nvSpPr>
              <p:spPr bwMode="auto">
                <a:xfrm>
                  <a:off x="3900" y="6243"/>
                  <a:ext cx="420" cy="1125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TSS</a:t>
                  </a:r>
                  <a:endParaRPr kumimoji="0" 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66" name="Rectangle 56"/>
                <p:cNvSpPr>
                  <a:spLocks noChangeArrowheads="1"/>
                </p:cNvSpPr>
                <p:nvPr/>
              </p:nvSpPr>
              <p:spPr bwMode="auto">
                <a:xfrm>
                  <a:off x="5610" y="4069"/>
                  <a:ext cx="1065" cy="750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SIM</a:t>
                  </a:r>
                  <a:endParaRPr kumimoji="0" lang="it-IT" sz="1000" b="0" i="0" u="none" strike="noStrike" cap="none" normalizeH="0" baseline="0" dirty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67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4755" y="3318"/>
                  <a:ext cx="465" cy="4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2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cxnSp>
              <p:nvCxnSpPr>
                <p:cNvPr id="68" name="AutoShape 58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2430" y="5914"/>
                  <a:ext cx="1470" cy="748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69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2987" y="3318"/>
                  <a:ext cx="375" cy="4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1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cxnSp>
              <p:nvCxnSpPr>
                <p:cNvPr id="70" name="AutoShape 60"/>
                <p:cNvCxnSpPr>
                  <a:cxnSpLocks noChangeShapeType="1"/>
                </p:cNvCxnSpPr>
                <p:nvPr/>
              </p:nvCxnSpPr>
              <p:spPr bwMode="auto">
                <a:xfrm flipH="1">
                  <a:off x="4201" y="3844"/>
                  <a:ext cx="676" cy="240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71" name="AutoShape 62"/>
                <p:cNvSpPr>
                  <a:spLocks noChangeArrowheads="1"/>
                </p:cNvSpPr>
                <p:nvPr/>
              </p:nvSpPr>
              <p:spPr bwMode="auto">
                <a:xfrm>
                  <a:off x="10545" y="3724"/>
                  <a:ext cx="345" cy="1530"/>
                </a:xfrm>
                <a:prstGeom prst="can">
                  <a:avLst>
                    <a:gd name="adj" fmla="val 110870"/>
                  </a:avLst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6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Sonda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grpSp>
              <p:nvGrpSpPr>
                <p:cNvPr id="72" name="Group 63"/>
                <p:cNvGrpSpPr>
                  <a:grpSpLocks/>
                </p:cNvGrpSpPr>
                <p:nvPr/>
              </p:nvGrpSpPr>
              <p:grpSpPr bwMode="auto">
                <a:xfrm>
                  <a:off x="1905" y="4819"/>
                  <a:ext cx="4111" cy="2745"/>
                  <a:chOff x="1905" y="4710"/>
                  <a:chExt cx="4111" cy="2745"/>
                </a:xfrm>
                <a:grpFill/>
              </p:grpSpPr>
              <p:cxnSp>
                <p:nvCxnSpPr>
                  <p:cNvPr id="86" name="AutoShape 64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4643" y="6082"/>
                    <a:ext cx="2745" cy="1"/>
                  </a:xfrm>
                  <a:prstGeom prst="bentConnector3">
                    <a:avLst>
                      <a:gd name="adj1" fmla="val 49981"/>
                    </a:avLst>
                  </a:prstGeom>
                  <a:grp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</p:cxnSp>
              <p:cxnSp>
                <p:nvCxnSpPr>
                  <p:cNvPr id="87" name="AutoShape 6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905" y="7455"/>
                    <a:ext cx="4110" cy="0"/>
                  </a:xfrm>
                  <a:prstGeom prst="straightConnector1">
                    <a:avLst/>
                  </a:prstGeom>
                  <a:grp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8" name="AutoShape 6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905" y="5805"/>
                    <a:ext cx="0" cy="1650"/>
                  </a:xfrm>
                  <a:prstGeom prst="straightConnector1">
                    <a:avLst/>
                  </a:prstGeom>
                  <a:grp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</p:cxnSp>
            </p:grpSp>
            <p:sp>
              <p:nvSpPr>
                <p:cNvPr id="73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7050" y="3994"/>
                  <a:ext cx="572" cy="4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3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74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7622" y="4656"/>
                  <a:ext cx="433" cy="4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0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4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cxnSp>
              <p:nvCxnSpPr>
                <p:cNvPr id="75" name="AutoShape 69"/>
                <p:cNvCxnSpPr>
                  <a:cxnSpLocks noChangeShapeType="1"/>
                </p:cNvCxnSpPr>
                <p:nvPr/>
              </p:nvCxnSpPr>
              <p:spPr bwMode="auto">
                <a:xfrm flipH="1">
                  <a:off x="6555" y="4984"/>
                  <a:ext cx="3990" cy="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76" name="AutoShape 70"/>
                <p:cNvCxnSpPr>
                  <a:cxnSpLocks noChangeShapeType="1"/>
                </p:cNvCxnSpPr>
                <p:nvPr/>
              </p:nvCxnSpPr>
              <p:spPr bwMode="auto">
                <a:xfrm>
                  <a:off x="3302" y="3078"/>
                  <a:ext cx="0" cy="765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77" name="AutoShape 71"/>
                <p:cNvCxnSpPr>
                  <a:cxnSpLocks noChangeShapeType="1"/>
                </p:cNvCxnSpPr>
                <p:nvPr/>
              </p:nvCxnSpPr>
              <p:spPr bwMode="auto">
                <a:xfrm flipH="1">
                  <a:off x="2040" y="3844"/>
                  <a:ext cx="1262" cy="102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78" name="AutoShape 72"/>
                <p:cNvCxnSpPr>
                  <a:cxnSpLocks noChangeShapeType="1"/>
                </p:cNvCxnSpPr>
                <p:nvPr/>
              </p:nvCxnSpPr>
              <p:spPr bwMode="auto">
                <a:xfrm flipH="1">
                  <a:off x="1770" y="3844"/>
                  <a:ext cx="1532" cy="102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79" name="AutoShape 73"/>
                <p:cNvCxnSpPr>
                  <a:cxnSpLocks noChangeShapeType="1"/>
                </p:cNvCxnSpPr>
                <p:nvPr/>
              </p:nvCxnSpPr>
              <p:spPr bwMode="auto">
                <a:xfrm flipH="1">
                  <a:off x="1440" y="3844"/>
                  <a:ext cx="1862" cy="102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80" name="AutoShape 74"/>
                <p:cNvCxnSpPr>
                  <a:cxnSpLocks noChangeShapeType="1"/>
                </p:cNvCxnSpPr>
                <p:nvPr/>
              </p:nvCxnSpPr>
              <p:spPr bwMode="auto">
                <a:xfrm>
                  <a:off x="4877" y="3078"/>
                  <a:ext cx="0" cy="765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</p:cxnSp>
            <p:cxnSp>
              <p:nvCxnSpPr>
                <p:cNvPr id="81" name="AutoShape 75"/>
                <p:cNvCxnSpPr>
                  <a:cxnSpLocks noChangeShapeType="1"/>
                </p:cNvCxnSpPr>
                <p:nvPr/>
              </p:nvCxnSpPr>
              <p:spPr bwMode="auto">
                <a:xfrm>
                  <a:off x="4877" y="3844"/>
                  <a:ext cx="733" cy="93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cxnSp>
              <p:nvCxnSpPr>
                <p:cNvPr id="82" name="AutoShape 76"/>
                <p:cNvCxnSpPr>
                  <a:cxnSpLocks noChangeShapeType="1"/>
                </p:cNvCxnSpPr>
                <p:nvPr/>
              </p:nvCxnSpPr>
              <p:spPr bwMode="auto">
                <a:xfrm flipH="1">
                  <a:off x="3975" y="3844"/>
                  <a:ext cx="902" cy="2400"/>
                </a:xfrm>
                <a:prstGeom prst="straightConnector1">
                  <a:avLst/>
                </a:prstGeom>
                <a:grp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</p:cxnSp>
            <p:sp>
              <p:nvSpPr>
                <p:cNvPr id="83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1622" y="3616"/>
                  <a:ext cx="763" cy="9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GGA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ZDA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PPS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HDT</a:t>
                  </a:r>
                  <a:endParaRPr kumimoji="0" lang="it-IT" sz="1800" b="0" i="0" u="none" strike="noStrike" cap="none" normalizeH="0" baseline="0" dirty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84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133" y="3586"/>
                  <a:ext cx="763" cy="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GGA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PPS</a:t>
                  </a:r>
                  <a:endParaRPr kumimoji="0" lang="it-IT" sz="1800" b="0" i="0" u="none" strike="noStrike" cap="none" normalizeH="0" baseline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  <p:sp>
              <p:nvSpPr>
                <p:cNvPr id="85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4320" y="5346"/>
                  <a:ext cx="988" cy="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Latitudine</a:t>
                  </a:r>
                  <a:endParaRPr kumimoji="0" lang="it-IT" sz="800" b="0" i="0" u="none" strike="noStrike" cap="none" normalizeH="0" baseline="0" dirty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Times New Roman" pitchFamily="18" charset="0"/>
                  </a:endParaRP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latin typeface="Calibri" pitchFamily="34" charset="0"/>
                    </a:rPr>
                    <a:t>VTG</a:t>
                  </a:r>
                  <a:endParaRPr kumimoji="0" lang="it-IT" sz="1800" b="0" i="0" u="none" strike="noStrike" cap="none" normalizeH="0" baseline="0" dirty="0" smtClean="0">
                    <a:ln>
                      <a:noFill/>
                    </a:ln>
                    <a:solidFill>
                      <a:srgbClr val="7030A0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</p:grpSp>
        <p:cxnSp>
          <p:nvCxnSpPr>
            <p:cNvPr id="26" name="Connettore 2 25"/>
            <p:cNvCxnSpPr/>
            <p:nvPr/>
          </p:nvCxnSpPr>
          <p:spPr>
            <a:xfrm>
              <a:off x="1835696" y="2276872"/>
              <a:ext cx="2232248" cy="1440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uppo 134"/>
            <p:cNvGrpSpPr/>
            <p:nvPr/>
          </p:nvGrpSpPr>
          <p:grpSpPr>
            <a:xfrm>
              <a:off x="35625" y="4737777"/>
              <a:ext cx="4463609" cy="2060848"/>
              <a:chOff x="35625" y="4737777"/>
              <a:chExt cx="4463609" cy="2060848"/>
            </a:xfrm>
          </p:grpSpPr>
          <p:grpSp>
            <p:nvGrpSpPr>
              <p:cNvPr id="28" name="Gruppo 131"/>
              <p:cNvGrpSpPr/>
              <p:nvPr/>
            </p:nvGrpSpPr>
            <p:grpSpPr>
              <a:xfrm>
                <a:off x="71121" y="4881035"/>
                <a:ext cx="4428113" cy="1913372"/>
                <a:chOff x="35496" y="4976419"/>
                <a:chExt cx="4428113" cy="1913372"/>
              </a:xfrm>
            </p:grpSpPr>
            <p:grpSp>
              <p:nvGrpSpPr>
                <p:cNvPr id="30" name="Gruppo 130"/>
                <p:cNvGrpSpPr/>
                <p:nvPr/>
              </p:nvGrpSpPr>
              <p:grpSpPr>
                <a:xfrm>
                  <a:off x="48129" y="4976419"/>
                  <a:ext cx="4415480" cy="972861"/>
                  <a:chOff x="156520" y="4869160"/>
                  <a:chExt cx="4415480" cy="972861"/>
                </a:xfrm>
              </p:grpSpPr>
              <p:grpSp>
                <p:nvGrpSpPr>
                  <p:cNvPr id="45" name="Gruppo 120"/>
                  <p:cNvGrpSpPr/>
                  <p:nvPr/>
                </p:nvGrpSpPr>
                <p:grpSpPr>
                  <a:xfrm>
                    <a:off x="1253695" y="5013176"/>
                    <a:ext cx="1512168" cy="611867"/>
                    <a:chOff x="1248515" y="5013176"/>
                    <a:chExt cx="1512168" cy="611867"/>
                  </a:xfrm>
                </p:grpSpPr>
                <p:sp>
                  <p:nvSpPr>
                    <p:cNvPr id="52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48515" y="5409599"/>
                      <a:ext cx="1512168" cy="215444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GPS </a:t>
                      </a:r>
                      <a:r>
                        <a:rPr lang="it-IT" sz="800" b="1" dirty="0" err="1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Hemisphere</a:t>
                      </a: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 V101</a:t>
                      </a:r>
                      <a:endParaRPr lang="it-IT" sz="800" b="1" dirty="0">
                        <a:solidFill>
                          <a:srgbClr val="7030A0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p:txBody>
                </p:sp>
                <p:pic>
                  <p:nvPicPr>
                    <p:cNvPr id="53" name="Picture 1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email"/>
                    <a:srcRect/>
                    <a:stretch>
                      <a:fillRect/>
                    </a:stretch>
                  </p:blipFill>
                  <p:spPr bwMode="auto">
                    <a:xfrm>
                      <a:off x="1331640" y="5013176"/>
                      <a:ext cx="1213881" cy="432048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</p:pic>
              </p:grpSp>
              <p:grpSp>
                <p:nvGrpSpPr>
                  <p:cNvPr id="46" name="Gruppo 129"/>
                  <p:cNvGrpSpPr/>
                  <p:nvPr/>
                </p:nvGrpSpPr>
                <p:grpSpPr>
                  <a:xfrm>
                    <a:off x="2987824" y="4941168"/>
                    <a:ext cx="1584176" cy="792088"/>
                    <a:chOff x="2987824" y="4941168"/>
                    <a:chExt cx="1584176" cy="792088"/>
                  </a:xfrm>
                </p:grpSpPr>
                <p:sp>
                  <p:nvSpPr>
                    <p:cNvPr id="50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419872" y="5013176"/>
                      <a:ext cx="1152128" cy="461665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it-IT" sz="800" b="1" dirty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Sensore  di moto d’onda, rollio </a:t>
                      </a: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TSSDMS25</a:t>
                      </a:r>
                      <a:endParaRPr lang="it-IT" sz="800" b="1" dirty="0">
                        <a:solidFill>
                          <a:srgbClr val="7030A0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p:txBody>
                </p:sp>
                <p:pic>
                  <p:nvPicPr>
                    <p:cNvPr id="51" name="Picture 8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email"/>
                    <a:srcRect/>
                    <a:stretch>
                      <a:fillRect/>
                    </a:stretch>
                  </p:blipFill>
                  <p:spPr bwMode="auto">
                    <a:xfrm>
                      <a:off x="2987824" y="4941168"/>
                      <a:ext cx="462051" cy="7920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grpSp>
                <p:nvGrpSpPr>
                  <p:cNvPr id="47" name="Gruppo 127"/>
                  <p:cNvGrpSpPr/>
                  <p:nvPr/>
                </p:nvGrpSpPr>
                <p:grpSpPr>
                  <a:xfrm>
                    <a:off x="156520" y="4869160"/>
                    <a:ext cx="875213" cy="972861"/>
                    <a:chOff x="156520" y="4869160"/>
                    <a:chExt cx="875213" cy="972861"/>
                  </a:xfrm>
                </p:grpSpPr>
                <p:pic>
                  <p:nvPicPr>
                    <p:cNvPr id="48" name="Picture 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email"/>
                    <a:srcRect/>
                    <a:stretch>
                      <a:fillRect/>
                    </a:stretch>
                  </p:blipFill>
                  <p:spPr bwMode="auto">
                    <a:xfrm>
                      <a:off x="251520" y="4869160"/>
                      <a:ext cx="648072" cy="668555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49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6520" y="5503467"/>
                      <a:ext cx="875213" cy="338554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it-IT" sz="800" b="1" dirty="0" err="1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Multibeam</a:t>
                      </a: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 R2 </a:t>
                      </a:r>
                      <a:r>
                        <a:rPr lang="it-IT" sz="800" b="1" dirty="0" err="1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Sonic</a:t>
                      </a: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 2022</a:t>
                      </a:r>
                      <a:endParaRPr lang="it-IT" sz="800" b="1" dirty="0">
                        <a:solidFill>
                          <a:srgbClr val="7030A0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  <p:grpSp>
              <p:nvGrpSpPr>
                <p:cNvPr id="31" name="Gruppo 126"/>
                <p:cNvGrpSpPr/>
                <p:nvPr/>
              </p:nvGrpSpPr>
              <p:grpSpPr>
                <a:xfrm>
                  <a:off x="35496" y="6019471"/>
                  <a:ext cx="3996823" cy="870320"/>
                  <a:chOff x="143887" y="6019471"/>
                  <a:chExt cx="3996823" cy="870320"/>
                </a:xfrm>
              </p:grpSpPr>
              <p:grpSp>
                <p:nvGrpSpPr>
                  <p:cNvPr id="33" name="Gruppo 124"/>
                  <p:cNvGrpSpPr/>
                  <p:nvPr/>
                </p:nvGrpSpPr>
                <p:grpSpPr>
                  <a:xfrm>
                    <a:off x="1165122" y="6110350"/>
                    <a:ext cx="1728192" cy="670462"/>
                    <a:chOff x="1139366" y="6021288"/>
                    <a:chExt cx="1728192" cy="670462"/>
                  </a:xfrm>
                </p:grpSpPr>
                <p:sp>
                  <p:nvSpPr>
                    <p:cNvPr id="43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39366" y="6353196"/>
                      <a:ext cx="1728192" cy="338554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r>
                        <a:rPr lang="it-IT" sz="800" b="1" dirty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Sonda </a:t>
                      </a:r>
                      <a:r>
                        <a:rPr lang="it-IT" sz="800" b="1" dirty="0" err="1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multiparametrica</a:t>
                      </a: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 profilatrice </a:t>
                      </a:r>
                      <a:r>
                        <a:rPr lang="it-IT" sz="800" b="1" dirty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del </a:t>
                      </a: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suono</a:t>
                      </a:r>
                      <a:endParaRPr lang="it-IT" sz="800" b="1" dirty="0">
                        <a:solidFill>
                          <a:srgbClr val="7030A0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p:txBody>
                </p:sp>
                <p:pic>
                  <p:nvPicPr>
                    <p:cNvPr id="44" name="Picture 8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email"/>
                    <a:srcRect/>
                    <a:stretch>
                      <a:fillRect/>
                    </a:stretch>
                  </p:blipFill>
                  <p:spPr bwMode="auto">
                    <a:xfrm rot="16200000">
                      <a:off x="1745686" y="5535234"/>
                      <a:ext cx="324036" cy="129614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grpSp>
                <p:nvGrpSpPr>
                  <p:cNvPr id="34" name="Gruppo 123"/>
                  <p:cNvGrpSpPr/>
                  <p:nvPr/>
                </p:nvGrpSpPr>
                <p:grpSpPr>
                  <a:xfrm>
                    <a:off x="143887" y="6106657"/>
                    <a:ext cx="926724" cy="677849"/>
                    <a:chOff x="143887" y="5949280"/>
                    <a:chExt cx="926724" cy="677849"/>
                  </a:xfrm>
                </p:grpSpPr>
                <p:pic>
                  <p:nvPicPr>
                    <p:cNvPr id="41" name="Immagine 40" descr="2022system.png"/>
                    <p:cNvPicPr>
                      <a:picLocks noChangeAspect="1"/>
                    </p:cNvPicPr>
                    <p:nvPr/>
                  </p:nvPicPr>
                  <p:blipFill>
                    <a:blip r:embed="rId10" cstate="email"/>
                    <a:srcRect/>
                    <a:stretch>
                      <a:fillRect/>
                    </a:stretch>
                  </p:blipFill>
                  <p:spPr>
                    <a:xfrm>
                      <a:off x="251520" y="5949280"/>
                      <a:ext cx="819091" cy="50405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2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43887" y="6411685"/>
                      <a:ext cx="611689" cy="215444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SIM</a:t>
                      </a:r>
                      <a:endParaRPr lang="it-IT" sz="800" b="1" dirty="0">
                        <a:solidFill>
                          <a:srgbClr val="7030A0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p:txBody>
                </p:sp>
              </p:grpSp>
              <p:grpSp>
                <p:nvGrpSpPr>
                  <p:cNvPr id="36" name="Gruppo 125"/>
                  <p:cNvGrpSpPr/>
                  <p:nvPr/>
                </p:nvGrpSpPr>
                <p:grpSpPr>
                  <a:xfrm>
                    <a:off x="2915816" y="6019471"/>
                    <a:ext cx="1224894" cy="870320"/>
                    <a:chOff x="4620258" y="5661248"/>
                    <a:chExt cx="1224894" cy="870320"/>
                  </a:xfrm>
                </p:grpSpPr>
                <p:pic>
                  <p:nvPicPr>
                    <p:cNvPr id="37" name="Immagine 36" descr="2022system.png"/>
                    <p:cNvPicPr>
                      <a:picLocks noChangeAspect="1"/>
                    </p:cNvPicPr>
                    <p:nvPr/>
                  </p:nvPicPr>
                  <p:blipFill>
                    <a:blip r:embed="rId11" cstate="email"/>
                    <a:srcRect/>
                    <a:stretch>
                      <a:fillRect/>
                    </a:stretch>
                  </p:blipFill>
                  <p:spPr>
                    <a:xfrm>
                      <a:off x="4716016" y="5661248"/>
                      <a:ext cx="720080" cy="65584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0" name="Rectangle 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20258" y="6316124"/>
                      <a:ext cx="1224894" cy="215444"/>
                    </a:xfrm>
                    <a:prstGeom prst="rect">
                      <a:avLst/>
                    </a:prstGeom>
                    <a:noFill/>
                    <a:ln w="9525" algn="ctr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anchor="ctr"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it-IT" sz="800" b="1" dirty="0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PC software </a:t>
                      </a:r>
                      <a:r>
                        <a:rPr lang="it-IT" sz="800" b="1" dirty="0" err="1" smtClean="0">
                          <a:solidFill>
                            <a:srgbClr val="7030A0"/>
                          </a:solidFill>
                          <a:ea typeface="Calibri" pitchFamily="34" charset="0"/>
                          <a:cs typeface="Times New Roman" pitchFamily="18" charset="0"/>
                        </a:rPr>
                        <a:t>QINSy</a:t>
                      </a:r>
                      <a:endParaRPr lang="it-IT" sz="800" b="1" dirty="0">
                        <a:solidFill>
                          <a:srgbClr val="7030A0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29" name="Rettangolo 28"/>
              <p:cNvSpPr/>
              <p:nvPr/>
            </p:nvSpPr>
            <p:spPr>
              <a:xfrm>
                <a:off x="35625" y="4737777"/>
                <a:ext cx="4355976" cy="2060848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7030A0"/>
                  </a:solidFill>
                </a:endParaRPr>
              </a:p>
            </p:txBody>
          </p:sp>
        </p:grpSp>
      </p:grpSp>
      <p:grpSp>
        <p:nvGrpSpPr>
          <p:cNvPr id="92" name="Gruppo 91"/>
          <p:cNvGrpSpPr/>
          <p:nvPr/>
        </p:nvGrpSpPr>
        <p:grpSpPr>
          <a:xfrm>
            <a:off x="4572000" y="2734350"/>
            <a:ext cx="4395252" cy="4007018"/>
            <a:chOff x="4572000" y="2734350"/>
            <a:chExt cx="4395252" cy="4007018"/>
          </a:xfrm>
        </p:grpSpPr>
        <p:pic>
          <p:nvPicPr>
            <p:cNvPr id="93" name="Immagine 92" descr="download.jpg"/>
            <p:cNvPicPr>
              <a:picLocks noChangeAspect="1"/>
            </p:cNvPicPr>
            <p:nvPr/>
          </p:nvPicPr>
          <p:blipFill>
            <a:blip r:embed="rId12" cstate="email"/>
            <a:stretch>
              <a:fillRect/>
            </a:stretch>
          </p:blipFill>
          <p:spPr>
            <a:xfrm>
              <a:off x="4572000" y="4371379"/>
              <a:ext cx="4395252" cy="2369989"/>
            </a:xfrm>
            <a:prstGeom prst="rect">
              <a:avLst/>
            </a:prstGeom>
          </p:spPr>
        </p:pic>
        <p:pic>
          <p:nvPicPr>
            <p:cNvPr id="94" name="Picture 5"/>
            <p:cNvPicPr>
              <a:picLocks noChangeAspect="1" noChangeArrowheads="1"/>
            </p:cNvPicPr>
            <p:nvPr/>
          </p:nvPicPr>
          <p:blipFill>
            <a:blip r:embed="rId13" cstate="email"/>
            <a:srcRect/>
            <a:stretch>
              <a:fillRect/>
            </a:stretch>
          </p:blipFill>
          <p:spPr bwMode="auto">
            <a:xfrm>
              <a:off x="7164288" y="2734350"/>
              <a:ext cx="1467318" cy="152312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sui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fondali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92" name="Immagine 17" descr="HABITAT_PC_Proact.tif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07928" y="893861"/>
            <a:ext cx="8221721" cy="5816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sui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fondali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8" name="Immagine 11" descr="DEM_PC_Proact.tif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8459" y="836712"/>
            <a:ext cx="8487083" cy="6003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sui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fondali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519" y="1484314"/>
            <a:ext cx="8641655" cy="367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grpSp>
        <p:nvGrpSpPr>
          <p:cNvPr id="2" name="Gruppo 18"/>
          <p:cNvGrpSpPr/>
          <p:nvPr/>
        </p:nvGrpSpPr>
        <p:grpSpPr>
          <a:xfrm>
            <a:off x="204373" y="86893"/>
            <a:ext cx="8735254" cy="864619"/>
            <a:chOff x="204373" y="86893"/>
            <a:chExt cx="8735254" cy="864619"/>
          </a:xfrm>
        </p:grpSpPr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1680551" y="334536"/>
              <a:ext cx="603068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685800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000" b="1" dirty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AMP PORTO CESAREO: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monitoraggio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dei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rifiuti</a:t>
              </a:r>
              <a:r>
                <a:rPr lang="en-GB" sz="2000" b="1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sui </a:t>
              </a:r>
              <a:r>
                <a:rPr lang="en-GB" sz="2000" b="1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fondali</a:t>
              </a:r>
              <a:endPara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8" name="Picture 2" descr="E:\backup\amp\Loghi\LogoAMP_definito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373" y="87241"/>
              <a:ext cx="866057" cy="863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Risultati immagini per logo gal garga no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8321359" y="86893"/>
              <a:ext cx="618268" cy="864619"/>
            </a:xfrm>
            <a:prstGeom prst="rect">
              <a:avLst/>
            </a:prstGeom>
            <a:noFill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88165" y="866514"/>
            <a:ext cx="8367671" cy="5910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1680551" y="334536"/>
            <a:ext cx="6030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AMP PORTO CESAREO: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monitoraggio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dei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rifiuti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sui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fondali</a:t>
            </a:r>
            <a:endParaRPr lang="en-GB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8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pic>
        <p:nvPicPr>
          <p:cNvPr id="8" name="Immagine 7" descr="Zoom_C11.tif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79512" y="1268760"/>
            <a:ext cx="2376264" cy="216024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uppo 8"/>
          <p:cNvGrpSpPr/>
          <p:nvPr/>
        </p:nvGrpSpPr>
        <p:grpSpPr>
          <a:xfrm>
            <a:off x="1043608" y="1196752"/>
            <a:ext cx="6984608" cy="3312368"/>
            <a:chOff x="1043608" y="1196752"/>
            <a:chExt cx="6984608" cy="3312368"/>
          </a:xfrm>
        </p:grpSpPr>
        <p:cxnSp>
          <p:nvCxnSpPr>
            <p:cNvPr id="10" name="Connettore 2 9"/>
            <p:cNvCxnSpPr/>
            <p:nvPr/>
          </p:nvCxnSpPr>
          <p:spPr>
            <a:xfrm>
              <a:off x="1043608" y="2924944"/>
              <a:ext cx="2808312" cy="21602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895353" y="1196752"/>
              <a:ext cx="4132863" cy="3312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uppo 11"/>
          <p:cNvGrpSpPr/>
          <p:nvPr/>
        </p:nvGrpSpPr>
        <p:grpSpPr>
          <a:xfrm>
            <a:off x="251520" y="3859907"/>
            <a:ext cx="8718808" cy="2790403"/>
            <a:chOff x="251520" y="3859907"/>
            <a:chExt cx="8718808" cy="2790403"/>
          </a:xfrm>
        </p:grpSpPr>
        <p:pic>
          <p:nvPicPr>
            <p:cNvPr id="13" name="Immagine 12" descr="Cattura di schermata (579).png"/>
            <p:cNvPicPr>
              <a:picLocks noChangeAspect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>
            <a:xfrm>
              <a:off x="251520" y="3859907"/>
              <a:ext cx="3263710" cy="2592288"/>
            </a:xfrm>
            <a:prstGeom prst="rect">
              <a:avLst/>
            </a:prstGeom>
          </p:spPr>
        </p:pic>
        <p:pic>
          <p:nvPicPr>
            <p:cNvPr id="14" name="Immagine 13" descr="Cattura di schermata (602).png"/>
            <p:cNvPicPr>
              <a:picLocks noChangeAspect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>
            <a:xfrm>
              <a:off x="3707904" y="4706094"/>
              <a:ext cx="2712207" cy="1944216"/>
            </a:xfrm>
            <a:prstGeom prst="rect">
              <a:avLst/>
            </a:prstGeom>
          </p:spPr>
        </p:pic>
        <p:pic>
          <p:nvPicPr>
            <p:cNvPr id="15" name="Immagine 14" descr="Cattura di schermata (257).png"/>
            <p:cNvPicPr>
              <a:picLocks noChangeAspect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>
            <a:xfrm>
              <a:off x="6516216" y="4725144"/>
              <a:ext cx="2454112" cy="1904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1680551" y="334536"/>
            <a:ext cx="6030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AMP PORTO CESAREO: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monitoraggio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dei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rifiuti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sui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fondali</a:t>
            </a:r>
            <a:endParaRPr lang="en-GB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8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pic>
        <p:nvPicPr>
          <p:cNvPr id="16" name="Immagine 15" descr="14 luglio 2011 01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952500" y="721588"/>
            <a:ext cx="3725207" cy="2793906"/>
          </a:xfrm>
          <a:prstGeom prst="rect">
            <a:avLst/>
          </a:prstGeom>
        </p:spPr>
      </p:pic>
      <p:pic>
        <p:nvPicPr>
          <p:cNvPr id="17" name="Immagine 16" descr="14 luglio 2011 016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161642" y="3515493"/>
            <a:ext cx="2834819" cy="2126115"/>
          </a:xfrm>
          <a:prstGeom prst="rect">
            <a:avLst/>
          </a:prstGeom>
        </p:spPr>
      </p:pic>
      <p:pic>
        <p:nvPicPr>
          <p:cNvPr id="18" name="Immagine 17" descr="14 luglio 2011 023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00000" y="3515494"/>
            <a:ext cx="3845876" cy="2884407"/>
          </a:xfrm>
          <a:prstGeom prst="rect">
            <a:avLst/>
          </a:prstGeom>
        </p:spPr>
      </p:pic>
      <p:pic>
        <p:nvPicPr>
          <p:cNvPr id="19" name="Immagine 18" descr="DSC01465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6980695" y="3658055"/>
            <a:ext cx="2163305" cy="2884407"/>
          </a:xfrm>
          <a:prstGeom prst="rect">
            <a:avLst/>
          </a:prstGeom>
        </p:spPr>
      </p:pic>
      <p:pic>
        <p:nvPicPr>
          <p:cNvPr id="20" name="Immagine 19" descr="IMG_0197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4677707" y="752475"/>
            <a:ext cx="3684026" cy="276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1680551" y="334536"/>
            <a:ext cx="60306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AMP PORTO CESAREO: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monitoraggio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dei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rifiuti</a:t>
            </a:r>
            <a:r>
              <a:rPr lang="en-GB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sui </a:t>
            </a:r>
            <a:r>
              <a:rPr lang="en-GB" sz="20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fondali</a:t>
            </a:r>
            <a:endParaRPr lang="en-GB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8" name="Picture 2" descr="E:\backup\amp\Loghi\LogoAMP_definit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Risultati immagini per logo gal garga no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grpSp>
        <p:nvGrpSpPr>
          <p:cNvPr id="63" name="Gruppo 62"/>
          <p:cNvGrpSpPr/>
          <p:nvPr/>
        </p:nvGrpSpPr>
        <p:grpSpPr>
          <a:xfrm>
            <a:off x="232016" y="1128735"/>
            <a:ext cx="9144000" cy="5661025"/>
            <a:chOff x="0" y="1196975"/>
            <a:chExt cx="9144000" cy="5661025"/>
          </a:xfrm>
        </p:grpSpPr>
        <p:pic>
          <p:nvPicPr>
            <p:cNvPr id="35" name="Immagine 34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5915608"/>
              <a:ext cx="9144000" cy="942392"/>
            </a:xfrm>
            <a:prstGeom prst="rect">
              <a:avLst/>
            </a:prstGeom>
          </p:spPr>
        </p:pic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53975" y="1258888"/>
              <a:ext cx="3676650" cy="1981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53975" y="1258888"/>
              <a:ext cx="3705225" cy="1981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grpSp>
          <p:nvGrpSpPr>
            <p:cNvPr id="31" name="Gruppo 37"/>
            <p:cNvGrpSpPr>
              <a:grpSpLocks/>
            </p:cNvGrpSpPr>
            <p:nvPr/>
          </p:nvGrpSpPr>
          <p:grpSpPr bwMode="auto">
            <a:xfrm>
              <a:off x="2771775" y="1196975"/>
              <a:ext cx="5789613" cy="2232025"/>
              <a:chOff x="2771800" y="1556792"/>
              <a:chExt cx="5789402" cy="2232248"/>
            </a:xfrm>
          </p:grpSpPr>
          <p:cxnSp>
            <p:nvCxnSpPr>
              <p:cNvPr id="33" name="Connettore 2 8"/>
              <p:cNvCxnSpPr>
                <a:cxnSpLocks noChangeShapeType="1"/>
              </p:cNvCxnSpPr>
              <p:nvPr/>
            </p:nvCxnSpPr>
            <p:spPr bwMode="auto">
              <a:xfrm>
                <a:off x="2771800" y="2564904"/>
                <a:ext cx="1512168" cy="0"/>
              </a:xfrm>
              <a:prstGeom prst="straightConnector1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 type="arrow" w="med" len="med"/>
              </a:ln>
            </p:spPr>
          </p:cxnSp>
          <p:grpSp>
            <p:nvGrpSpPr>
              <p:cNvPr id="34" name="Gruppo 31"/>
              <p:cNvGrpSpPr>
                <a:grpSpLocks/>
              </p:cNvGrpSpPr>
              <p:nvPr/>
            </p:nvGrpSpPr>
            <p:grpSpPr bwMode="auto">
              <a:xfrm>
                <a:off x="4427984" y="1628800"/>
                <a:ext cx="3999973" cy="2088232"/>
                <a:chOff x="4427984" y="1556792"/>
                <a:chExt cx="3999973" cy="2088232"/>
              </a:xfrm>
            </p:grpSpPr>
            <p:pic>
              <p:nvPicPr>
                <p:cNvPr id="40" name="Picture 6" descr="Barca"/>
                <p:cNvPicPr>
                  <a:picLocks noChangeAspect="1" noChangeArrowheads="1"/>
                </p:cNvPicPr>
                <p:nvPr/>
              </p:nvPicPr>
              <p:blipFill>
                <a:blip r:embed="rId7" cstate="email"/>
                <a:srcRect l="63150" t="69360" b="4838"/>
                <a:stretch>
                  <a:fillRect/>
                </a:stretch>
              </p:blipFill>
              <p:spPr bwMode="auto">
                <a:xfrm>
                  <a:off x="6011770" y="1878523"/>
                  <a:ext cx="946115" cy="1427306"/>
                </a:xfrm>
                <a:prstGeom prst="rect">
                  <a:avLst/>
                </a:prstGeom>
                <a:solidFill>
                  <a:schemeClr val="tx2">
                    <a:lumMod val="50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1" name="Immagine 40" descr="Barca.tif"/>
                <p:cNvPicPr>
                  <a:picLocks noChangeAspect="1"/>
                </p:cNvPicPr>
                <p:nvPr/>
              </p:nvPicPr>
              <p:blipFill>
                <a:blip r:embed="rId8" cstate="email"/>
                <a:srcRect/>
                <a:stretch>
                  <a:fillRect/>
                </a:stretch>
              </p:blipFill>
              <p:spPr>
                <a:xfrm>
                  <a:off x="4427503" y="1597508"/>
                  <a:ext cx="1442984" cy="2048080"/>
                </a:xfrm>
                <a:prstGeom prst="rect">
                  <a:avLst/>
                </a:prstGeom>
                <a:solidFill>
                  <a:schemeClr val="tx2">
                    <a:lumMod val="50000"/>
                  </a:schemeClr>
                </a:solidFill>
              </p:spPr>
            </p:pic>
            <p:pic>
              <p:nvPicPr>
                <p:cNvPr id="42" name="Immagine 28" descr="relitto_1.jpg"/>
                <p:cNvPicPr>
                  <a:picLocks noChangeAspect="1"/>
                </p:cNvPicPr>
                <p:nvPr/>
              </p:nvPicPr>
              <p:blipFill>
                <a:blip r:embed="rId9" cstate="email"/>
                <a:srcRect/>
                <a:stretch>
                  <a:fillRect/>
                </a:stretch>
              </p:blipFill>
              <p:spPr bwMode="auto">
                <a:xfrm>
                  <a:off x="7169916" y="1556792"/>
                  <a:ext cx="1252413" cy="6480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3" name="Immagine 29" descr="relitto_2_bn.jpg"/>
                <p:cNvPicPr>
                  <a:picLocks noChangeAspect="1"/>
                </p:cNvPicPr>
                <p:nvPr/>
              </p:nvPicPr>
              <p:blipFill>
                <a:blip r:embed="rId10" cstate="email"/>
                <a:srcRect/>
                <a:stretch>
                  <a:fillRect/>
                </a:stretch>
              </p:blipFill>
              <p:spPr bwMode="auto">
                <a:xfrm>
                  <a:off x="7164288" y="2276872"/>
                  <a:ext cx="1263669" cy="6480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4" name="Immagine 30" descr="relitto_4.jpg"/>
                <p:cNvPicPr>
                  <a:picLocks noChangeAspect="1"/>
                </p:cNvPicPr>
                <p:nvPr/>
              </p:nvPicPr>
              <p:blipFill>
                <a:blip r:embed="rId11" cstate="email"/>
                <a:srcRect/>
                <a:stretch>
                  <a:fillRect/>
                </a:stretch>
              </p:blipFill>
              <p:spPr bwMode="auto">
                <a:xfrm>
                  <a:off x="7171610" y="2996951"/>
                  <a:ext cx="1249024" cy="648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36" name="Rettangolo 32"/>
              <p:cNvSpPr>
                <a:spLocks noChangeArrowheads="1"/>
              </p:cNvSpPr>
              <p:nvPr/>
            </p:nvSpPr>
            <p:spPr bwMode="auto">
              <a:xfrm>
                <a:off x="4312730" y="1556792"/>
                <a:ext cx="4248472" cy="2232248"/>
              </a:xfrm>
              <a:prstGeom prst="rect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952500" indent="279400">
                  <a:tabLst>
                    <a:tab pos="1244600" algn="l"/>
                  </a:tabLst>
                </a:pPr>
                <a:endParaRPr lang="it-IT"/>
              </a:p>
            </p:txBody>
          </p:sp>
          <p:sp>
            <p:nvSpPr>
              <p:cNvPr id="37" name="CasellaDiTesto 36"/>
              <p:cNvSpPr txBox="1">
                <a:spLocks noChangeArrowheads="1"/>
              </p:cNvSpPr>
              <p:nvPr/>
            </p:nvSpPr>
            <p:spPr bwMode="auto">
              <a:xfrm>
                <a:off x="3678447" y="2401524"/>
                <a:ext cx="707245" cy="191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800" u="none">
                    <a:solidFill>
                      <a:schemeClr val="tx1"/>
                    </a:solidFill>
                  </a:rPr>
                  <a:t>Dettaglio 1</a:t>
                </a:r>
              </a:p>
            </p:txBody>
          </p:sp>
        </p:grpSp>
        <p:grpSp>
          <p:nvGrpSpPr>
            <p:cNvPr id="45" name="Gruppo 49"/>
            <p:cNvGrpSpPr>
              <a:grpSpLocks/>
            </p:cNvGrpSpPr>
            <p:nvPr/>
          </p:nvGrpSpPr>
          <p:grpSpPr bwMode="auto">
            <a:xfrm>
              <a:off x="107950" y="2592388"/>
              <a:ext cx="3959225" cy="3857625"/>
              <a:chOff x="107504" y="2953519"/>
              <a:chExt cx="3960440" cy="3856856"/>
            </a:xfrm>
          </p:grpSpPr>
          <p:grpSp>
            <p:nvGrpSpPr>
              <p:cNvPr id="46" name="Gruppo 27"/>
              <p:cNvGrpSpPr>
                <a:grpSpLocks/>
              </p:cNvGrpSpPr>
              <p:nvPr/>
            </p:nvGrpSpPr>
            <p:grpSpPr bwMode="auto">
              <a:xfrm>
                <a:off x="179512" y="3892580"/>
                <a:ext cx="3816424" cy="2822714"/>
                <a:chOff x="107504" y="3789040"/>
                <a:chExt cx="3816424" cy="2822714"/>
              </a:xfrm>
            </p:grpSpPr>
            <p:pic>
              <p:nvPicPr>
                <p:cNvPr id="50" name="Immagine 20" descr="Vasche.tif"/>
                <p:cNvPicPr>
                  <a:picLocks noChangeAspect="1"/>
                </p:cNvPicPr>
                <p:nvPr/>
              </p:nvPicPr>
              <p:blipFill>
                <a:blip r:embed="rId12" cstate="email"/>
                <a:srcRect/>
                <a:stretch>
                  <a:fillRect/>
                </a:stretch>
              </p:blipFill>
              <p:spPr bwMode="auto">
                <a:xfrm>
                  <a:off x="107504" y="3789040"/>
                  <a:ext cx="2016224" cy="28227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1" name="Immagine 22" descr="03.jpg"/>
                <p:cNvPicPr>
                  <a:picLocks noChangeAspect="1"/>
                </p:cNvPicPr>
                <p:nvPr/>
              </p:nvPicPr>
              <p:blipFill>
                <a:blip r:embed="rId13" cstate="email"/>
                <a:srcRect/>
                <a:stretch>
                  <a:fillRect/>
                </a:stretch>
              </p:blipFill>
              <p:spPr bwMode="auto">
                <a:xfrm>
                  <a:off x="2274744" y="4771673"/>
                  <a:ext cx="1649184" cy="8626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2" name="Immagine 23" descr="04.jpg"/>
                <p:cNvPicPr>
                  <a:picLocks noChangeAspect="1"/>
                </p:cNvPicPr>
                <p:nvPr/>
              </p:nvPicPr>
              <p:blipFill>
                <a:blip r:embed="rId14" cstate="email"/>
                <a:srcRect/>
                <a:stretch>
                  <a:fillRect/>
                </a:stretch>
              </p:blipFill>
              <p:spPr bwMode="auto">
                <a:xfrm>
                  <a:off x="2274744" y="3789040"/>
                  <a:ext cx="1649184" cy="8554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53" name="Immagine 25" descr="02.jpg"/>
                <p:cNvPicPr>
                  <a:picLocks noChangeAspect="1"/>
                </p:cNvPicPr>
                <p:nvPr/>
              </p:nvPicPr>
              <p:blipFill>
                <a:blip r:embed="rId15" cstate="email"/>
                <a:srcRect/>
                <a:stretch>
                  <a:fillRect/>
                </a:stretch>
              </p:blipFill>
              <p:spPr bwMode="auto">
                <a:xfrm>
                  <a:off x="2267744" y="5761561"/>
                  <a:ext cx="1656184" cy="8501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47" name="Rettangolo 39"/>
              <p:cNvSpPr>
                <a:spLocks noChangeArrowheads="1"/>
              </p:cNvSpPr>
              <p:nvPr/>
            </p:nvSpPr>
            <p:spPr bwMode="auto">
              <a:xfrm>
                <a:off x="107504" y="3813423"/>
                <a:ext cx="3960440" cy="2996952"/>
              </a:xfrm>
              <a:prstGeom prst="rect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952500" indent="279400">
                  <a:tabLst>
                    <a:tab pos="1244600" algn="l"/>
                  </a:tabLst>
                </a:pPr>
                <a:endParaRPr lang="it-IT"/>
              </a:p>
            </p:txBody>
          </p:sp>
          <p:cxnSp>
            <p:nvCxnSpPr>
              <p:cNvPr id="48" name="Connettore 2 41"/>
              <p:cNvCxnSpPr>
                <a:cxnSpLocks noChangeShapeType="1"/>
              </p:cNvCxnSpPr>
              <p:nvPr/>
            </p:nvCxnSpPr>
            <p:spPr bwMode="auto">
              <a:xfrm flipH="1">
                <a:off x="2555776" y="2953519"/>
                <a:ext cx="432050" cy="835521"/>
              </a:xfrm>
              <a:prstGeom prst="straightConnector1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 type="arrow" w="med" len="med"/>
              </a:ln>
            </p:spPr>
          </p:cxnSp>
          <p:sp>
            <p:nvSpPr>
              <p:cNvPr id="49" name="CasellaDiTesto 43"/>
              <p:cNvSpPr txBox="1">
                <a:spLocks noChangeArrowheads="1"/>
              </p:cNvSpPr>
              <p:nvPr/>
            </p:nvSpPr>
            <p:spPr bwMode="auto">
              <a:xfrm>
                <a:off x="1832500" y="3664074"/>
                <a:ext cx="723276" cy="191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800" u="none">
                    <a:solidFill>
                      <a:schemeClr val="tx1"/>
                    </a:solidFill>
                  </a:rPr>
                  <a:t>Dettaglio 2</a:t>
                </a:r>
              </a:p>
            </p:txBody>
          </p:sp>
        </p:grpSp>
        <p:cxnSp>
          <p:nvCxnSpPr>
            <p:cNvPr id="54" name="Connettore 2 53"/>
            <p:cNvCxnSpPr>
              <a:cxnSpLocks noChangeShapeType="1"/>
            </p:cNvCxnSpPr>
            <p:nvPr/>
          </p:nvCxnSpPr>
          <p:spPr bwMode="auto">
            <a:xfrm>
              <a:off x="4427538" y="5229225"/>
              <a:ext cx="914400" cy="914400"/>
            </a:xfrm>
            <a:prstGeom prst="straightConnector1">
              <a:avLst/>
            </a:prstGeom>
            <a:noFill/>
            <a:ln w="9525" algn="ctr">
              <a:noFill/>
              <a:round/>
              <a:headEnd/>
              <a:tailEnd type="arrow" w="med" len="med"/>
            </a:ln>
          </p:spPr>
        </p:cxnSp>
        <p:grpSp>
          <p:nvGrpSpPr>
            <p:cNvPr id="55" name="Gruppo 57"/>
            <p:cNvGrpSpPr>
              <a:grpSpLocks/>
            </p:cNvGrpSpPr>
            <p:nvPr/>
          </p:nvGrpSpPr>
          <p:grpSpPr bwMode="auto">
            <a:xfrm>
              <a:off x="3132138" y="2563813"/>
              <a:ext cx="5280025" cy="3867150"/>
              <a:chOff x="3131840" y="2924944"/>
              <a:chExt cx="5280967" cy="3866381"/>
            </a:xfrm>
          </p:grpSpPr>
          <p:sp>
            <p:nvSpPr>
              <p:cNvPr id="56" name="CasellaDiTesto 44"/>
              <p:cNvSpPr txBox="1">
                <a:spLocks noChangeArrowheads="1"/>
              </p:cNvSpPr>
              <p:nvPr/>
            </p:nvSpPr>
            <p:spPr bwMode="auto">
              <a:xfrm>
                <a:off x="4716016" y="3841998"/>
                <a:ext cx="723276" cy="191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it-IT" sz="800" u="none">
                    <a:solidFill>
                      <a:schemeClr val="tx1"/>
                    </a:solidFill>
                  </a:rPr>
                  <a:t>Dettaglio 3</a:t>
                </a:r>
              </a:p>
            </p:txBody>
          </p:sp>
          <p:grpSp>
            <p:nvGrpSpPr>
              <p:cNvPr id="57" name="Gruppo 54"/>
              <p:cNvGrpSpPr>
                <a:grpSpLocks/>
              </p:cNvGrpSpPr>
              <p:nvPr/>
            </p:nvGrpSpPr>
            <p:grpSpPr bwMode="auto">
              <a:xfrm>
                <a:off x="4668391" y="3983013"/>
                <a:ext cx="3744416" cy="2808312"/>
                <a:chOff x="5004048" y="3971156"/>
                <a:chExt cx="3744416" cy="2808312"/>
              </a:xfrm>
            </p:grpSpPr>
            <p:grpSp>
              <p:nvGrpSpPr>
                <p:cNvPr id="59" name="Gruppo 50"/>
                <p:cNvGrpSpPr>
                  <a:grpSpLocks/>
                </p:cNvGrpSpPr>
                <p:nvPr/>
              </p:nvGrpSpPr>
              <p:grpSpPr bwMode="auto">
                <a:xfrm>
                  <a:off x="5076056" y="4005063"/>
                  <a:ext cx="3566578" cy="2750707"/>
                  <a:chOff x="5076056" y="4005063"/>
                  <a:chExt cx="3566578" cy="2750707"/>
                </a:xfrm>
              </p:grpSpPr>
              <p:pic>
                <p:nvPicPr>
                  <p:cNvPr id="61" name="Immagine 21" descr="Corpi Morti.tif"/>
                  <p:cNvPicPr>
                    <a:picLocks noChangeAspect="1"/>
                  </p:cNvPicPr>
                  <p:nvPr/>
                </p:nvPicPr>
                <p:blipFill>
                  <a:blip r:embed="rId16" cstate="email"/>
                  <a:srcRect/>
                  <a:stretch>
                    <a:fillRect/>
                  </a:stretch>
                </p:blipFill>
                <p:spPr bwMode="auto">
                  <a:xfrm>
                    <a:off x="5076056" y="4005063"/>
                    <a:ext cx="1964790" cy="275070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62" name="Picture 4" descr="Immagine 2"/>
                  <p:cNvPicPr>
                    <a:picLocks noChangeAspect="1" noChangeArrowheads="1"/>
                  </p:cNvPicPr>
                  <p:nvPr/>
                </p:nvPicPr>
                <p:blipFill>
                  <a:blip r:embed="rId17" cstate="email"/>
                  <a:srcRect/>
                  <a:stretch>
                    <a:fillRect/>
                  </a:stretch>
                </p:blipFill>
                <p:spPr bwMode="auto">
                  <a:xfrm>
                    <a:off x="7236296" y="4437112"/>
                    <a:ext cx="1406338" cy="14401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60" name="Rettangolo 51"/>
                <p:cNvSpPr>
                  <a:spLocks noChangeArrowheads="1"/>
                </p:cNvSpPr>
                <p:nvPr/>
              </p:nvSpPr>
              <p:spPr bwMode="auto">
                <a:xfrm>
                  <a:off x="5004048" y="3971156"/>
                  <a:ext cx="3744416" cy="2808312"/>
                </a:xfrm>
                <a:prstGeom prst="rect">
                  <a:avLst/>
                </a:prstGeom>
                <a:noFill/>
                <a:ln w="9525" algn="ctr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952500" indent="279400">
                    <a:tabLst>
                      <a:tab pos="1244600" algn="l"/>
                    </a:tabLst>
                  </a:pPr>
                  <a:endParaRPr lang="it-IT"/>
                </a:p>
              </p:txBody>
            </p:sp>
          </p:grpSp>
          <p:cxnSp>
            <p:nvCxnSpPr>
              <p:cNvPr id="58" name="Connettore 2 56"/>
              <p:cNvCxnSpPr>
                <a:cxnSpLocks noChangeShapeType="1"/>
              </p:cNvCxnSpPr>
              <p:nvPr/>
            </p:nvCxnSpPr>
            <p:spPr bwMode="auto">
              <a:xfrm>
                <a:off x="3131840" y="2924944"/>
                <a:ext cx="1512168" cy="1368152"/>
              </a:xfrm>
              <a:prstGeom prst="straightConnector1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 type="arrow" w="med" len="me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84924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4"/>
          <p:cNvSpPr>
            <a:spLocks noChangeArrowheads="1"/>
          </p:cNvSpPr>
          <p:nvPr/>
        </p:nvSpPr>
        <p:spPr bwMode="auto">
          <a:xfrm>
            <a:off x="1857894" y="349987"/>
            <a:ext cx="56760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buFontTx/>
              <a:buNone/>
              <a:defRPr/>
            </a:pPr>
            <a:r>
              <a:rPr lang="it-IT" altLang="it-IT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RIDUZIONE MARINE LITTER: Azioni Concrete</a:t>
            </a:r>
            <a:endParaRPr lang="it-IT" altLang="it-IT" sz="2000" dirty="0">
              <a:solidFill>
                <a:srgbClr val="7030A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365931" y="1176945"/>
            <a:ext cx="8255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b="1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Cambria" pitchFamily="18" charset="0"/>
              </a:rPr>
              <a:t>Nuovo Regolamento di Esecuzione ed Organizzazione dell’AMP Porto Cesareo</a:t>
            </a:r>
          </a:p>
          <a:p>
            <a:r>
              <a:rPr lang="it-IT" altLang="it-IT" b="1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Cambria" pitchFamily="18" charset="0"/>
              </a:rPr>
              <a:t>(in attesa di Decreto)</a:t>
            </a:r>
            <a:endParaRPr lang="it-IT" dirty="0">
              <a:solidFill>
                <a:srgbClr val="7030A0"/>
              </a:solidFill>
            </a:endParaRPr>
          </a:p>
        </p:txBody>
      </p:sp>
      <p:sp>
        <p:nvSpPr>
          <p:cNvPr id="9" name="Rettangolo 12"/>
          <p:cNvSpPr>
            <a:spLocks noChangeArrowheads="1"/>
          </p:cNvSpPr>
          <p:nvPr/>
        </p:nvSpPr>
        <p:spPr bwMode="auto">
          <a:xfrm>
            <a:off x="489756" y="2187116"/>
            <a:ext cx="77041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47675" algn="just">
              <a:spcBef>
                <a:spcPct val="0"/>
              </a:spcBef>
              <a:buClr>
                <a:srgbClr val="EE2C26"/>
              </a:buClr>
              <a:buSzPct val="140000"/>
              <a:buFont typeface="Wingdings" pitchFamily="2" charset="2"/>
              <a:buChar char="Ø"/>
            </a:pPr>
            <a:r>
              <a:rPr lang="it-IT" altLang="it-IT" sz="2000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Il </a:t>
            </a:r>
            <a:r>
              <a:rPr lang="it-IT" altLang="it-IT" sz="2000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comandante dell’unità da pesca obbligato a segnalare all’Ente Gestore l’eventuale perdita di attrezzi da pesca o parti di </a:t>
            </a:r>
            <a:r>
              <a:rPr lang="it-IT" altLang="it-IT" sz="2000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essi;</a:t>
            </a:r>
            <a:endParaRPr lang="it-IT" altLang="it-IT" sz="2000" dirty="0">
              <a:solidFill>
                <a:srgbClr val="7030A0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</p:txBody>
      </p:sp>
      <p:sp>
        <p:nvSpPr>
          <p:cNvPr id="10" name="Rettangolo 12"/>
          <p:cNvSpPr>
            <a:spLocks noChangeArrowheads="1"/>
          </p:cNvSpPr>
          <p:nvPr/>
        </p:nvSpPr>
        <p:spPr bwMode="auto">
          <a:xfrm>
            <a:off x="518331" y="3615866"/>
            <a:ext cx="7704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47675" algn="just">
              <a:spcBef>
                <a:spcPct val="0"/>
              </a:spcBef>
              <a:buClr>
                <a:srgbClr val="EE2C26"/>
              </a:buClr>
              <a:buSzPct val="140000"/>
              <a:buFont typeface="Wingdings" pitchFamily="2" charset="2"/>
              <a:buChar char="Ø"/>
            </a:pPr>
            <a:r>
              <a:rPr lang="it-IT" altLang="it-IT" sz="2000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I Responsabili dei </a:t>
            </a:r>
            <a:r>
              <a:rPr lang="it-IT" altLang="it-IT" sz="2000" dirty="0" err="1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Diving</a:t>
            </a:r>
            <a:r>
              <a:rPr lang="it-IT" altLang="it-IT" sz="2000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 </a:t>
            </a:r>
            <a:r>
              <a:rPr lang="it-IT" altLang="it-IT" sz="2000" dirty="0" err="1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Centre</a:t>
            </a:r>
            <a:r>
              <a:rPr lang="it-IT" altLang="it-IT" sz="2000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 sono obbligati </a:t>
            </a:r>
            <a:r>
              <a:rPr lang="it-IT" altLang="it-IT" sz="2000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a segnalare all’Ente Gestore l’eventuale </a:t>
            </a:r>
            <a:r>
              <a:rPr lang="it-IT" altLang="it-IT" sz="2000" dirty="0" smtClean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Arial" charset="0"/>
              </a:rPr>
              <a:t>presenza di rifiuti nei luoghi visitati;</a:t>
            </a:r>
            <a:endParaRPr lang="it-IT" altLang="it-IT" sz="2000" dirty="0">
              <a:solidFill>
                <a:srgbClr val="7030A0"/>
              </a:solidFill>
              <a:latin typeface="Cambria" pitchFamily="18" charset="0"/>
              <a:ea typeface="Cambria" pitchFamily="18" charset="0"/>
              <a:cs typeface="Arial" charset="0"/>
            </a:endParaRPr>
          </a:p>
        </p:txBody>
      </p:sp>
      <p:pic>
        <p:nvPicPr>
          <p:cNvPr id="12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102692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102344"/>
            <a:ext cx="618268" cy="864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234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4"/>
          <p:cNvSpPr>
            <a:spLocks noChangeArrowheads="1"/>
          </p:cNvSpPr>
          <p:nvPr/>
        </p:nvSpPr>
        <p:spPr bwMode="auto">
          <a:xfrm>
            <a:off x="2271782" y="264262"/>
            <a:ext cx="4848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buFontTx/>
              <a:buNone/>
              <a:defRPr/>
            </a:pPr>
            <a:r>
              <a:rPr lang="it-IT" altLang="it-IT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RIDUZIONE MARINE LITTER: Azioni Concrete</a:t>
            </a:r>
            <a:endParaRPr lang="it-IT" altLang="it-IT" sz="2000" dirty="0">
              <a:solidFill>
                <a:srgbClr val="7030A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pic>
        <p:nvPicPr>
          <p:cNvPr id="12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102692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102344"/>
            <a:ext cx="618268" cy="864619"/>
          </a:xfrm>
          <a:prstGeom prst="rect">
            <a:avLst/>
          </a:prstGeom>
          <a:noFill/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92" y="1124744"/>
            <a:ext cx="3324688" cy="1994813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7" y="1124744"/>
            <a:ext cx="2664296" cy="199822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196752"/>
            <a:ext cx="2069202" cy="344867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2577"/>
            <a:ext cx="5560306" cy="333618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55" y="4653136"/>
            <a:ext cx="3351633" cy="2010980"/>
          </a:xfrm>
          <a:prstGeom prst="rect">
            <a:avLst/>
          </a:prstGeom>
        </p:spPr>
      </p:pic>
      <p:sp>
        <p:nvSpPr>
          <p:cNvPr id="20" name="Rettangolo 14"/>
          <p:cNvSpPr>
            <a:spLocks noChangeArrowheads="1"/>
          </p:cNvSpPr>
          <p:nvPr/>
        </p:nvSpPr>
        <p:spPr bwMode="auto">
          <a:xfrm>
            <a:off x="2971800" y="588112"/>
            <a:ext cx="340995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buFontTx/>
              <a:buNone/>
              <a:defRPr/>
            </a:pPr>
            <a:r>
              <a:rPr lang="it-IT" altLang="it-IT" sz="1600" b="1" dirty="0" err="1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PescAmica</a:t>
            </a:r>
            <a:r>
              <a:rPr lang="it-IT" altLang="it-IT" sz="16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: Progetto FEP</a:t>
            </a:r>
            <a:endParaRPr lang="it-IT" altLang="it-IT" sz="1600" dirty="0">
              <a:solidFill>
                <a:srgbClr val="7030A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34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1549400" y="123825"/>
            <a:ext cx="6309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AZIONI CONCRETE: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Accordo Di Programma Per La Rimozione Del Marine </a:t>
            </a:r>
            <a:r>
              <a:rPr lang="it-IT" sz="2000" b="1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Litter</a:t>
            </a:r>
            <a:endParaRPr lang="it-IT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4581" name="Rectangle 25"/>
          <p:cNvSpPr>
            <a:spLocks noChangeArrowheads="1"/>
          </p:cNvSpPr>
          <p:nvPr/>
        </p:nvSpPr>
        <p:spPr bwMode="auto">
          <a:xfrm>
            <a:off x="558800" y="5220494"/>
            <a:ext cx="847725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1793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algn="just">
              <a:lnSpc>
                <a:spcPct val="80000"/>
              </a:lnSpc>
              <a:spcBef>
                <a:spcPct val="0"/>
              </a:spcBef>
              <a:buClr>
                <a:srgbClr val="EE2C26"/>
              </a:buClr>
              <a:buSzPct val="140000"/>
              <a:buFontTx/>
              <a:buNone/>
            </a:pPr>
            <a:r>
              <a:rPr lang="it-IT" altLang="it-IT" sz="1800" u="sng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Destinatari: </a:t>
            </a:r>
          </a:p>
          <a:p>
            <a:pPr lvl="1" algn="just">
              <a:lnSpc>
                <a:spcPct val="80000"/>
              </a:lnSpc>
              <a:spcBef>
                <a:spcPct val="0"/>
              </a:spcBef>
              <a:buClr>
                <a:srgbClr val="EE2C26"/>
              </a:buClr>
              <a:buSzPct val="140000"/>
              <a:buFontTx/>
              <a:buNone/>
            </a:pPr>
            <a:r>
              <a:rPr lang="it-IT" altLang="it-IT" sz="1800" u="none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Gli operatori turistici che operano a contatto con il mare (pescaturismo, </a:t>
            </a:r>
            <a:r>
              <a:rPr lang="it-IT" altLang="it-IT" sz="1800" u="none" dirty="0" err="1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diving</a:t>
            </a:r>
            <a:r>
              <a:rPr lang="it-IT" altLang="it-IT" sz="1800" u="none" dirty="0">
                <a:solidFill>
                  <a:srgbClr val="7030A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, taxi boat), il Centro di Educazione Ambientale, i Pescatori Professionisti</a:t>
            </a:r>
          </a:p>
        </p:txBody>
      </p:sp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88948"/>
            <a:ext cx="8261350" cy="401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E:\backup\amp\Loghi\LogoAMP_definito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Risultati immagini per logo gal garga no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44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25603" name="Rectangle 20"/>
          <p:cNvSpPr>
            <a:spLocks noChangeArrowheads="1"/>
          </p:cNvSpPr>
          <p:nvPr/>
        </p:nvSpPr>
        <p:spPr bwMode="auto">
          <a:xfrm>
            <a:off x="215660" y="1071563"/>
            <a:ext cx="84203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u="sng">
                <a:solidFill>
                  <a:schemeClr val="accent1"/>
                </a:solidFill>
                <a:latin typeface="Comic Sans MS" pitchFamily="66" charset="0"/>
              </a:defRPr>
            </a:lvl1pPr>
            <a:lvl2pPr marL="742950" indent="-285750">
              <a:defRPr sz="2000" u="sng">
                <a:solidFill>
                  <a:schemeClr val="accent1"/>
                </a:solidFill>
                <a:latin typeface="Comic Sans MS" pitchFamily="66" charset="0"/>
              </a:defRPr>
            </a:lvl2pPr>
            <a:lvl3pPr marL="1143000" indent="-228600">
              <a:defRPr sz="2000" u="sng">
                <a:solidFill>
                  <a:schemeClr val="accent1"/>
                </a:solidFill>
                <a:latin typeface="Comic Sans MS" pitchFamily="66" charset="0"/>
              </a:defRPr>
            </a:lvl3pPr>
            <a:lvl4pPr marL="1600200" indent="-228600">
              <a:defRPr sz="2000" u="sng">
                <a:solidFill>
                  <a:schemeClr val="accent1"/>
                </a:solidFill>
                <a:latin typeface="Comic Sans MS" pitchFamily="66" charset="0"/>
              </a:defRPr>
            </a:lvl4pPr>
            <a:lvl5pPr marL="2057400" indent="-228600">
              <a:defRPr sz="2000" u="sng">
                <a:solidFill>
                  <a:schemeClr val="accent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accent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accent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accent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u="sng">
                <a:solidFill>
                  <a:schemeClr val="accent1"/>
                </a:solidFill>
                <a:latin typeface="Comic Sans MS" pitchFamily="66" charset="0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  <a:buClr>
                <a:srgbClr val="EE2C26"/>
              </a:buClr>
              <a:buSzPct val="140000"/>
            </a:pPr>
            <a:r>
              <a:rPr lang="it-IT" altLang="it-IT" b="1" dirty="0">
                <a:solidFill>
                  <a:srgbClr val="0070C0"/>
                </a:solidFill>
                <a:latin typeface="Cambria" pitchFamily="18" charset="0"/>
                <a:ea typeface="Cambria" pitchFamily="18" charset="0"/>
                <a:cs typeface="Arial" charset="0"/>
              </a:rPr>
              <a:t>Allestimento </a:t>
            </a:r>
            <a:r>
              <a:rPr lang="it-IT" altLang="it-IT" b="1" dirty="0" err="1">
                <a:solidFill>
                  <a:srgbClr val="0070C0"/>
                </a:solidFill>
                <a:latin typeface="Cambria" pitchFamily="18" charset="0"/>
                <a:ea typeface="Cambria" pitchFamily="18" charset="0"/>
                <a:cs typeface="Arial" charset="0"/>
              </a:rPr>
              <a:t>Ecocentro</a:t>
            </a:r>
            <a:r>
              <a:rPr lang="it-IT" altLang="it-IT" b="1" dirty="0">
                <a:solidFill>
                  <a:srgbClr val="0070C0"/>
                </a:solidFill>
                <a:latin typeface="Cambria" pitchFamily="18" charset="0"/>
                <a:ea typeface="Cambria" pitchFamily="18" charset="0"/>
                <a:cs typeface="Arial" charset="0"/>
              </a:rPr>
              <a:t> per il conferimento dei rifiuti raccolti in mare</a:t>
            </a:r>
          </a:p>
        </p:txBody>
      </p:sp>
      <p:pic>
        <p:nvPicPr>
          <p:cNvPr id="25604" name="Immagin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506913"/>
            <a:ext cx="467995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Immagin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68488"/>
            <a:ext cx="46799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Immagin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868488"/>
            <a:ext cx="2808288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1549400" y="123825"/>
            <a:ext cx="6309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en-GB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AZIONI CONCRETE: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Accordo Di Programma Per La Rimozione Del Marine </a:t>
            </a:r>
            <a:r>
              <a:rPr lang="it-IT" sz="20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Litter</a:t>
            </a:r>
            <a:endParaRPr lang="it-IT" sz="20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E:\backup\amp\Loghi\LogoAMP_definit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isultati immagini per logo gal garga no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61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1549400" y="123825"/>
            <a:ext cx="6309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AZIONI CONCRETE: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Attività di  sensibilizzazione e educazione ambientale</a:t>
            </a:r>
            <a:endParaRPr lang="it-IT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sp>
        <p:nvSpPr>
          <p:cNvPr id="40962" name="AutoShape 2" descr="Anteprima imma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65" name="AutoShape 5" descr="Anteprima imma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6" name="Picture 12" descr="F:\Nuova cartella\museo-di-biologia-marina-di-porto-cesareo-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655522" y="1026141"/>
            <a:ext cx="418941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96838" y="1074738"/>
            <a:ext cx="4210050" cy="2786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4234977"/>
            <a:ext cx="4455560" cy="22613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3483449"/>
            <a:ext cx="15054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Torre Lapillo</a:t>
            </a:r>
            <a:endParaRPr lang="it-IT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-1" y="6051503"/>
            <a:ext cx="16513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Torre </a:t>
            </a:r>
            <a:r>
              <a:rPr lang="it-IT" sz="20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Chianca</a:t>
            </a:r>
            <a:endParaRPr lang="it-IT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683456" y="3799622"/>
            <a:ext cx="3054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Stazione di biologia marina</a:t>
            </a:r>
            <a:endParaRPr lang="it-IT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998871" y="4247677"/>
            <a:ext cx="3571922" cy="24043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61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1549400" y="123825"/>
            <a:ext cx="63092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AZIONI CONCRETE: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Attività di  sensibilizzazione e educazione ambientale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Ombrellone Azzurro</a:t>
            </a:r>
            <a:endParaRPr lang="it-IT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sp>
        <p:nvSpPr>
          <p:cNvPr id="40962" name="AutoShape 2" descr="Anteprima imma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0965" name="AutoShape 5" descr="Anteprima imma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3483449"/>
            <a:ext cx="15054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Torre Lapillo</a:t>
            </a:r>
            <a:endParaRPr lang="it-IT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683456" y="3799622"/>
            <a:ext cx="30548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Stazione di biologia marina</a:t>
            </a:r>
            <a:endParaRPr lang="it-IT" sz="20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Nessuna descrizione della foto disponibile.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673787" y="4048494"/>
            <a:ext cx="4603897" cy="2809506"/>
          </a:xfrm>
          <a:prstGeom prst="rect">
            <a:avLst/>
          </a:prstGeom>
          <a:noFill/>
        </p:spPr>
      </p:pic>
      <p:sp>
        <p:nvSpPr>
          <p:cNvPr id="45060" name="AutoShape 4" descr="blob:https://web.whatsapp.com/0fed6c1c-373e-4b0d-8dde-d56a0e8152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44203" y="1037231"/>
            <a:ext cx="4151831" cy="310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4" name="AutoShape 8" descr="blob:https://web.whatsapp.com/41a8b620-b0ad-4b78-8d90-87be2db421d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8733" y="4292221"/>
            <a:ext cx="2518554" cy="2565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68460" y="955343"/>
            <a:ext cx="2902537" cy="3630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61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1549400" y="123825"/>
            <a:ext cx="6309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en-GB" sz="20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AZIONI CONCRETE: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Attività di  sensibilizzazione e educazione ambientale</a:t>
            </a:r>
            <a:endParaRPr lang="it-IT" sz="2000" b="1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sp>
        <p:nvSpPr>
          <p:cNvPr id="40962" name="AutoShape 2" descr="Anteprima imma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" name="Immagine 11" descr="BUTTA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19523" y="1132764"/>
            <a:ext cx="3897634" cy="5514348"/>
          </a:xfrm>
          <a:prstGeom prst="rect">
            <a:avLst/>
          </a:prstGeom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435522" y="881134"/>
            <a:ext cx="4353636" cy="3089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AutoShape 5" descr="Anteprima imma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4" name="Immagine 13" descr="BUTTA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5076968" y="4073857"/>
            <a:ext cx="3493826" cy="262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15608"/>
            <a:ext cx="9144000" cy="942392"/>
          </a:xfrm>
          <a:prstGeom prst="rect">
            <a:avLst/>
          </a:prstGeom>
        </p:spPr>
      </p:pic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1549400" y="123825"/>
            <a:ext cx="6309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en-GB" sz="2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AZIONI CONCRETE: </a:t>
            </a:r>
          </a:p>
          <a:p>
            <a:pPr algn="ctr" defTabSz="685800">
              <a:lnSpc>
                <a:spcPct val="90000"/>
              </a:lnSpc>
              <a:spcBef>
                <a:spcPct val="0"/>
              </a:spcBef>
              <a:buClr>
                <a:srgbClr val="EE2C26"/>
              </a:buClr>
              <a:buSzPct val="140000"/>
              <a:defRPr/>
            </a:pPr>
            <a:r>
              <a:rPr lang="it-IT" sz="20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Giornata di sensibilizzazione</a:t>
            </a:r>
            <a:endParaRPr lang="it-IT" sz="20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2" descr="E:\backup\amp\Loghi\LogoAMP_definit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3" y="87241"/>
            <a:ext cx="866057" cy="86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isultati immagini per logo gal garga no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21359" y="86893"/>
            <a:ext cx="618268" cy="864619"/>
          </a:xfrm>
          <a:prstGeom prst="rect">
            <a:avLst/>
          </a:prstGeom>
          <a:noFill/>
        </p:spPr>
      </p:pic>
      <p:pic>
        <p:nvPicPr>
          <p:cNvPr id="39938" name="Picture 2" descr="Risultati immagini per a pesca di rifiuti porto cesareo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94077" y="1873768"/>
            <a:ext cx="5174611" cy="3492862"/>
          </a:xfrm>
          <a:prstGeom prst="rect">
            <a:avLst/>
          </a:prstGeom>
          <a:noFill/>
        </p:spPr>
      </p:pic>
      <p:sp>
        <p:nvSpPr>
          <p:cNvPr id="39940" name="AutoShape 4" descr="Risultati immagini per a pesca di rifiuti porto cesar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9942" name="AutoShape 6" descr="Risultati immagini per a pesca di rifiuti porto cesar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" name="Immagine 12" descr="BUTTA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59308" y="1215760"/>
            <a:ext cx="3398292" cy="480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1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4637</TotalTime>
  <Words>781</Words>
  <Application>Microsoft Office PowerPoint</Application>
  <PresentationFormat>Presentazione su schermo (4:3)</PresentationFormat>
  <Paragraphs>136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Cambria</vt:lpstr>
      <vt:lpstr>Candara</vt:lpstr>
      <vt:lpstr>Comic Sans MS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..</dc:creator>
  <cp:lastModifiedBy>User</cp:lastModifiedBy>
  <cp:revision>108</cp:revision>
  <dcterms:created xsi:type="dcterms:W3CDTF">2017-09-07T10:02:35Z</dcterms:created>
  <dcterms:modified xsi:type="dcterms:W3CDTF">2019-09-26T11:47:32Z</dcterms:modified>
</cp:coreProperties>
</file>